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73" r:id="rId5"/>
    <p:sldId id="272" r:id="rId6"/>
    <p:sldId id="271" r:id="rId7"/>
    <p:sldId id="270" r:id="rId8"/>
    <p:sldId id="276" r:id="rId9"/>
    <p:sldId id="287" r:id="rId10"/>
    <p:sldId id="302" r:id="rId11"/>
    <p:sldId id="303" r:id="rId12"/>
    <p:sldId id="304" r:id="rId13"/>
    <p:sldId id="305" r:id="rId14"/>
    <p:sldId id="306" r:id="rId15"/>
    <p:sldId id="307" r:id="rId16"/>
    <p:sldId id="308" r:id="rId17"/>
    <p:sldId id="309" r:id="rId18"/>
    <p:sldId id="311" r:id="rId19"/>
    <p:sldId id="312" r:id="rId20"/>
    <p:sldId id="313" r:id="rId21"/>
    <p:sldId id="310" r:id="rId22"/>
    <p:sldId id="314" r:id="rId23"/>
    <p:sldId id="315" r:id="rId24"/>
    <p:sldId id="316" r:id="rId25"/>
    <p:sldId id="294" r:id="rId26"/>
    <p:sldId id="292" r:id="rId27"/>
    <p:sldId id="291" r:id="rId28"/>
    <p:sldId id="275" r:id="rId29"/>
    <p:sldId id="274" r:id="rId30"/>
    <p:sldId id="280" r:id="rId31"/>
    <p:sldId id="289" r:id="rId32"/>
    <p:sldId id="259" r:id="rId33"/>
    <p:sldId id="260" r:id="rId34"/>
    <p:sldId id="261" r:id="rId35"/>
    <p:sldId id="262" r:id="rId36"/>
    <p:sldId id="285" r:id="rId37"/>
    <p:sldId id="284" r:id="rId38"/>
    <p:sldId id="283" r:id="rId39"/>
    <p:sldId id="282" r:id="rId40"/>
    <p:sldId id="281" r:id="rId41"/>
    <p:sldId id="296" r:id="rId42"/>
    <p:sldId id="301" r:id="rId43"/>
    <p:sldId id="299" r:id="rId44"/>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99"/>
    <a:srgbClr val="003399"/>
    <a:srgbClr val="FF3300"/>
    <a:srgbClr val="0E9011"/>
    <a:srgbClr val="0C780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4638" autoAdjust="0"/>
  </p:normalViewPr>
  <p:slideViewPr>
    <p:cSldViewPr>
      <p:cViewPr varScale="1">
        <p:scale>
          <a:sx n="69" d="100"/>
          <a:sy n="69" d="100"/>
        </p:scale>
        <p:origin x="-1416"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25.emf"/><Relationship Id="rId1" Type="http://schemas.openxmlformats.org/officeDocument/2006/relationships/image" Target="../media/image24.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2/22/2021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2/22/2021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EAF463A-BC7C-46EE-9F1E-7F377CCA4891}" type="datetimeFigureOut">
              <a:rPr lang="en-US" smtClean="0"/>
              <a:pPr/>
              <a:t>2/22/2021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EAF463A-BC7C-46EE-9F1E-7F377CCA4891}" type="datetimeFigureOut">
              <a:rPr lang="en-US" smtClean="0"/>
              <a:pPr/>
              <a:t>2/22/2021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EAF463A-BC7C-46EE-9F1E-7F377CCA4891}" type="datetimeFigureOut">
              <a:rPr lang="en-US" smtClean="0"/>
              <a:pPr/>
              <a:t>2/22/2021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EAF463A-BC7C-46EE-9F1E-7F377CCA4891}" type="datetimeFigureOut">
              <a:rPr lang="en-US" smtClean="0"/>
              <a:pPr/>
              <a:t>2/22/2021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AF463A-BC7C-46EE-9F1E-7F377CCA4891}" type="datetimeFigureOut">
              <a:rPr lang="en-US" smtClean="0"/>
              <a:pPr/>
              <a:t>2/22/2021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AF463A-BC7C-46EE-9F1E-7F377CCA4891}" type="datetimeFigureOut">
              <a:rPr lang="en-US" smtClean="0"/>
              <a:pPr/>
              <a:t>2/22/2021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AF463A-BC7C-46EE-9F1E-7F377CCA4891}" type="datetimeFigureOut">
              <a:rPr lang="en-US" smtClean="0"/>
              <a:pPr/>
              <a:t>2/22/2021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2/22/2021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add title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2/22/2021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AF463A-BC7C-46EE-9F1E-7F377CCA4891}" type="datetimeFigureOut">
              <a:rPr lang="en-US" smtClean="0"/>
              <a:pPr/>
              <a:t>2/22/2021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83448D-3A78-4528-A469-B745A65DA48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latinLnBrk="0">
        <a:spcBef>
          <a:spcPct val="0"/>
        </a:spcBef>
        <a:buNone/>
        <a:defRPr sz="4400" kern="1200">
          <a:solidFill>
            <a:schemeClr val="tx1"/>
          </a:solidFill>
          <a:latin typeface="+mj-lt"/>
          <a:ea typeface="+mj-ea"/>
          <a:cs typeface="+mj-cs"/>
        </a:defRPr>
      </a:lvl1pPr>
    </p:titleStyle>
    <p:bodyStyle>
      <a:lvl1pPr marL="342900" indent="-342900" algn="l" defTabSz="914400" rtl="0" latinLnBrk="0">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latinLnBrk="0">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latinLnBrk="0">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latinLnBrk="0">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latinLnBrk="0">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latinLnBrk="0">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latinLnBrk="0">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latinLnBrk="0">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latinLnBrk="0">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2.jpeg"/></Relationships>
</file>

<file path=ppt/slides/_rels/slide3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27.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3.bin"/><Relationship Id="rId5" Type="http://schemas.openxmlformats.org/officeDocument/2006/relationships/oleObject" Target="../embeddings/oleObject2.bin"/><Relationship Id="rId4" Type="http://schemas.openxmlformats.org/officeDocument/2006/relationships/oleObject" Target="../embeddings/oleObject1.bin"/></Relationships>
</file>

<file path=ppt/slides/_rels/slide3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29.wmf"/></Relationships>
</file>

<file path=ppt/slides/_rels/slide4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32.jpeg"/><Relationship Id="rId4" Type="http://schemas.openxmlformats.org/officeDocument/2006/relationships/image" Target="../media/image31.png"/></Relationships>
</file>

<file path=ppt/slides/_rels/slide4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endParaRPr lang="ru-RU"/>
          </a:p>
        </p:txBody>
      </p:sp>
      <p:sp>
        <p:nvSpPr>
          <p:cNvPr id="3" name="Подзаголовок 2"/>
          <p:cNvSpPr>
            <a:spLocks noGrp="1"/>
          </p:cNvSpPr>
          <p:nvPr>
            <p:ph type="subTitle" idx="1"/>
          </p:nvPr>
        </p:nvSpPr>
        <p:spPr/>
        <p:txBody>
          <a:bodyPr/>
          <a:lstStyle/>
          <a:p>
            <a:endParaRPr lang="ru-RU"/>
          </a:p>
        </p:txBody>
      </p:sp>
      <p:pic>
        <p:nvPicPr>
          <p:cNvPr id="1026" name="Picture 2" descr="D:\Documents\33aa7947a7.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Прямоугольник 4"/>
          <p:cNvSpPr/>
          <p:nvPr/>
        </p:nvSpPr>
        <p:spPr>
          <a:xfrm>
            <a:off x="685800" y="2819400"/>
            <a:ext cx="8153400" cy="2585323"/>
          </a:xfrm>
          <a:prstGeom prst="rect">
            <a:avLst/>
          </a:prstGeom>
        </p:spPr>
        <p:txBody>
          <a:bodyPr wrap="square">
            <a:spAutoFit/>
          </a:bodyPr>
          <a:lstStyle/>
          <a:p>
            <a:pPr algn="ctr"/>
            <a:r>
              <a:rPr lang="ru-RU" sz="5400" b="1" dirty="0" smtClean="0">
                <a:solidFill>
                  <a:srgbClr val="002060"/>
                </a:solidFill>
                <a:latin typeface="Arial Black" pitchFamily="34" charset="0"/>
              </a:rPr>
              <a:t>Машины для химической защиты растений</a:t>
            </a:r>
            <a:endParaRPr lang="ru-RU" sz="5400" dirty="0">
              <a:solidFill>
                <a:srgbClr val="002060"/>
              </a:solidFill>
              <a:latin typeface="Arial Black"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Содержимое 2"/>
          <p:cNvSpPr>
            <a:spLocks noGrp="1"/>
          </p:cNvSpPr>
          <p:nvPr>
            <p:ph idx="1"/>
          </p:nvPr>
        </p:nvSpPr>
        <p:spPr/>
        <p:txBody>
          <a:bodyPr/>
          <a:lstStyle/>
          <a:p>
            <a:endParaRPr lang="ru-RU"/>
          </a:p>
        </p:txBody>
      </p:sp>
      <p:pic>
        <p:nvPicPr>
          <p:cNvPr id="2051" name="Picture 3" descr="D:\Documents\ml0008.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Прямоугольник 4"/>
          <p:cNvSpPr/>
          <p:nvPr/>
        </p:nvSpPr>
        <p:spPr>
          <a:xfrm>
            <a:off x="1219200" y="152400"/>
            <a:ext cx="5791199" cy="830997"/>
          </a:xfrm>
          <a:prstGeom prst="rect">
            <a:avLst/>
          </a:prstGeom>
        </p:spPr>
        <p:txBody>
          <a:bodyPr wrap="square">
            <a:spAutoFit/>
          </a:bodyPr>
          <a:lstStyle/>
          <a:p>
            <a:pPr algn="ctr"/>
            <a:endParaRPr lang="ru-RU" sz="4800" b="1" dirty="0">
              <a:latin typeface="Arial Black" pitchFamily="34" charset="0"/>
            </a:endParaRPr>
          </a:p>
        </p:txBody>
      </p:sp>
      <p:sp>
        <p:nvSpPr>
          <p:cNvPr id="16387" name="Rectangle 3"/>
          <p:cNvSpPr>
            <a:spLocks noChangeArrowheads="1"/>
          </p:cNvSpPr>
          <p:nvPr/>
        </p:nvSpPr>
        <p:spPr bwMode="auto">
          <a:xfrm>
            <a:off x="228600" y="239476"/>
            <a:ext cx="8686800" cy="830997"/>
          </a:xfrm>
          <a:prstGeom prst="rect">
            <a:avLst/>
          </a:prstGeom>
          <a:solidFill>
            <a:srgbClr val="92D050"/>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kumimoji="0" lang="ru-RU" sz="2400" b="1" i="1" u="none" strike="noStrike" cap="none" normalizeH="0" baseline="0" dirty="0" smtClean="0">
                <a:ln>
                  <a:noFill/>
                </a:ln>
                <a:solidFill>
                  <a:srgbClr val="002060"/>
                </a:solidFill>
                <a:effectLst/>
                <a:latin typeface="Times New Roman" pitchFamily="18" charset="0"/>
                <a:cs typeface="Times New Roman" pitchFamily="18" charset="0"/>
              </a:rPr>
              <a:t>Цель</a:t>
            </a:r>
            <a:r>
              <a:rPr kumimoji="0" lang="ru-RU" sz="2400" b="1" i="1" u="none" strike="noStrike" cap="none" normalizeH="0" baseline="0" dirty="0" smtClean="0">
                <a:ln>
                  <a:noFill/>
                </a:ln>
                <a:solidFill>
                  <a:srgbClr val="003399"/>
                </a:solidFill>
                <a:effectLst/>
                <a:latin typeface="Times New Roman" pitchFamily="18" charset="0"/>
                <a:cs typeface="Times New Roman" pitchFamily="18" charset="0"/>
              </a:rPr>
              <a:t>: Изучить агротехнические требования, классификацию машин для химической защиты растений</a:t>
            </a:r>
            <a:endParaRPr kumimoji="0" lang="ru-RU" sz="2400" b="1" i="0" u="none" strike="noStrike" cap="none" normalizeH="0" baseline="0" dirty="0" smtClean="0">
              <a:ln>
                <a:noFill/>
              </a:ln>
              <a:solidFill>
                <a:srgbClr val="003399"/>
              </a:solidFill>
              <a:effectLst/>
              <a:latin typeface="Times New Roman" pitchFamily="18" charset="0"/>
              <a:cs typeface="Times New Roman" pitchFamily="18" charset="0"/>
            </a:endParaRPr>
          </a:p>
        </p:txBody>
      </p:sp>
      <p:sp>
        <p:nvSpPr>
          <p:cNvPr id="16388" name="Rectangle 4"/>
          <p:cNvSpPr>
            <a:spLocks noChangeArrowheads="1"/>
          </p:cNvSpPr>
          <p:nvPr/>
        </p:nvSpPr>
        <p:spPr bwMode="auto">
          <a:xfrm>
            <a:off x="304800" y="1676400"/>
            <a:ext cx="8610600" cy="4524315"/>
          </a:xfrm>
          <a:prstGeom prst="rect">
            <a:avLst/>
          </a:prstGeom>
          <a:solidFill>
            <a:schemeClr val="tx2">
              <a:lumMod val="40000"/>
              <a:lumOff val="60000"/>
            </a:schemeClr>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kumimoji="0" lang="ru-RU" sz="2400" b="1" i="1" u="sng" strike="noStrike" cap="none" normalizeH="0" baseline="0" dirty="0" smtClean="0">
                <a:ln>
                  <a:noFill/>
                </a:ln>
                <a:solidFill>
                  <a:srgbClr val="FF0000"/>
                </a:solidFill>
                <a:effectLst/>
                <a:latin typeface="Times New Roman" pitchFamily="18" charset="0"/>
                <a:cs typeface="Times New Roman" pitchFamily="18" charset="0"/>
              </a:rPr>
              <a:t>Мотивация</a:t>
            </a:r>
            <a:r>
              <a:rPr kumimoji="0" lang="ru-RU" sz="2400" b="1" i="1" u="sng" strike="noStrike" cap="none" normalizeH="0" baseline="0" dirty="0" smtClean="0">
                <a:ln>
                  <a:noFill/>
                </a:ln>
                <a:solidFill>
                  <a:srgbClr val="FFFF00"/>
                </a:solidFill>
                <a:effectLst/>
                <a:latin typeface="Times New Roman" pitchFamily="18" charset="0"/>
                <a:cs typeface="Times New Roman" pitchFamily="18" charset="0"/>
              </a:rPr>
              <a:t> </a:t>
            </a:r>
            <a:endParaRPr kumimoji="0" lang="ru-RU" sz="2400" b="1" i="0" u="none" strike="noStrike" cap="none" normalizeH="0" baseline="0" dirty="0" smtClean="0">
              <a:ln>
                <a:noFill/>
              </a:ln>
              <a:solidFill>
                <a:srgbClr val="FFFF00"/>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kumimoji="0" lang="ru-RU" sz="2400" b="1" i="1" u="none" strike="noStrike" cap="none" normalizeH="0" baseline="0" dirty="0" smtClean="0">
                <a:ln>
                  <a:noFill/>
                </a:ln>
                <a:solidFill>
                  <a:srgbClr val="FF0000"/>
                </a:solidFill>
                <a:effectLst/>
                <a:latin typeface="Times New Roman" pitchFamily="18" charset="0"/>
                <a:cs typeface="Times New Roman" pitchFamily="18" charset="0"/>
              </a:rPr>
              <a:t>Уметь:</a:t>
            </a:r>
            <a:r>
              <a:rPr kumimoji="0" lang="ru-RU" sz="2400" b="1" i="1" u="none" strike="noStrike" cap="none" normalizeH="0" baseline="0" dirty="0" smtClean="0">
                <a:ln>
                  <a:noFill/>
                </a:ln>
                <a:solidFill>
                  <a:srgbClr val="FFFF00"/>
                </a:solidFill>
                <a:effectLst/>
                <a:latin typeface="Times New Roman" pitchFamily="18" charset="0"/>
                <a:cs typeface="Times New Roman" pitchFamily="18" charset="0"/>
              </a:rPr>
              <a:t> </a:t>
            </a:r>
            <a:endParaRPr kumimoji="0" lang="ru-RU" sz="2400" b="1" i="0" u="none" strike="noStrike" cap="none" normalizeH="0" baseline="0" dirty="0" smtClean="0">
              <a:ln>
                <a:noFill/>
              </a:ln>
              <a:solidFill>
                <a:srgbClr val="FFFF00"/>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kumimoji="0" lang="ru-RU" sz="2400" b="1" i="1" u="none" strike="noStrike" cap="none" normalizeH="0" baseline="0" dirty="0" smtClean="0">
                <a:ln>
                  <a:noFill/>
                </a:ln>
                <a:solidFill>
                  <a:srgbClr val="002060"/>
                </a:solidFill>
                <a:effectLst/>
                <a:latin typeface="Times New Roman" pitchFamily="18" charset="0"/>
                <a:ea typeface="+mn-ea" charset="0"/>
                <a:cs typeface="Times New Roman" pitchFamily="18" charset="0"/>
              </a:rPr>
              <a:t>подготавливать </a:t>
            </a:r>
            <a:r>
              <a:rPr kumimoji="0" lang="ru-RU" sz="2400" b="1" i="1"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машины для химической защиты растений в соответствии с агротехническими требованиями;</a:t>
            </a:r>
            <a:endParaRPr kumimoji="0" lang="ru-RU" sz="2400" b="1" i="0" u="none" strike="noStrike" cap="none" normalizeH="0" baseline="0" dirty="0" smtClean="0">
              <a:ln>
                <a:noFill/>
              </a:ln>
              <a:solidFill>
                <a:srgbClr val="002060"/>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kumimoji="0" lang="ru-RU" sz="2400" b="1" i="1"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определять техническое состояние машин для химической защиты растений в соответствии с нормативной документацией. </a:t>
            </a:r>
            <a:endParaRPr kumimoji="0" lang="ru-RU" sz="2400" b="1" i="0" u="none" strike="noStrike" cap="none" normalizeH="0" baseline="0" dirty="0" smtClean="0">
              <a:ln>
                <a:noFill/>
              </a:ln>
              <a:solidFill>
                <a:srgbClr val="002060"/>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kumimoji="0" lang="ru-RU" sz="2400" b="1" i="1" u="none" strike="noStrike" cap="none" normalizeH="0" baseline="0" dirty="0" smtClean="0">
                <a:ln>
                  <a:noFill/>
                </a:ln>
                <a:solidFill>
                  <a:srgbClr val="FF0000"/>
                </a:solidFill>
                <a:effectLst/>
                <a:latin typeface="Times New Roman" pitchFamily="18" charset="0"/>
                <a:cs typeface="Times New Roman" pitchFamily="18" charset="0"/>
              </a:rPr>
              <a:t>Понимать</a:t>
            </a:r>
            <a:r>
              <a:rPr kumimoji="0" lang="ru-RU" sz="2400" b="1" i="1" u="none" strike="noStrike" cap="none" normalizeH="0" baseline="0" dirty="0" smtClean="0">
                <a:ln>
                  <a:noFill/>
                </a:ln>
                <a:solidFill>
                  <a:srgbClr val="002060"/>
                </a:solidFill>
                <a:effectLst/>
                <a:latin typeface="Times New Roman" pitchFamily="18" charset="0"/>
                <a:cs typeface="Times New Roman" pitchFamily="18" charset="0"/>
              </a:rPr>
              <a:t> сущность и социальную значимость своей будущей профессии, проявлять к ней устойчивый интерес.</a:t>
            </a:r>
            <a:endParaRPr kumimoji="0" lang="ru-RU" sz="2400" b="1" i="0" u="none" strike="noStrike" cap="none" normalizeH="0" baseline="0" dirty="0" smtClean="0">
              <a:ln>
                <a:noFill/>
              </a:ln>
              <a:solidFill>
                <a:srgbClr val="002060"/>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kumimoji="0" lang="ru-RU" sz="2400" b="1" i="1" u="none" strike="noStrike" cap="none" normalizeH="0" baseline="0" dirty="0" smtClean="0">
                <a:ln>
                  <a:noFill/>
                </a:ln>
                <a:solidFill>
                  <a:srgbClr val="FF0000"/>
                </a:solidFill>
                <a:effectLst/>
                <a:latin typeface="Times New Roman" pitchFamily="18" charset="0"/>
                <a:cs typeface="Times New Roman" pitchFamily="18" charset="0"/>
              </a:rPr>
              <a:t>Организовывать </a:t>
            </a:r>
            <a:r>
              <a:rPr kumimoji="0" lang="ru-RU" sz="2400" b="1" i="1" u="none" strike="noStrike" cap="none" normalizeH="0" baseline="0" dirty="0" smtClean="0">
                <a:ln>
                  <a:noFill/>
                </a:ln>
                <a:solidFill>
                  <a:srgbClr val="002060"/>
                </a:solidFill>
                <a:effectLst/>
                <a:latin typeface="Times New Roman" pitchFamily="18" charset="0"/>
                <a:cs typeface="Times New Roman" pitchFamily="18" charset="0"/>
              </a:rPr>
              <a:t>собственную деятельность, выбирать типовые методы и способы выполнения профессиональных задач, оценивать их эффективность и качество. </a:t>
            </a:r>
            <a:endParaRPr kumimoji="0" lang="ru-RU" sz="2400" b="1" i="0" u="none" strike="noStrike" cap="none" normalizeH="0" baseline="0" dirty="0" smtClean="0">
              <a:ln>
                <a:noFill/>
              </a:ln>
              <a:solidFill>
                <a:srgbClr val="002060"/>
              </a:solidFill>
              <a:effectLst/>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3074" name="Picture 2" descr="D:\Documents\ml0008.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Прямоугольник 4"/>
          <p:cNvSpPr/>
          <p:nvPr/>
        </p:nvSpPr>
        <p:spPr>
          <a:xfrm>
            <a:off x="533400" y="609600"/>
            <a:ext cx="8305800" cy="769441"/>
          </a:xfrm>
          <a:prstGeom prst="rect">
            <a:avLst/>
          </a:prstGeom>
          <a:solidFill>
            <a:srgbClr val="003399"/>
          </a:solidFill>
        </p:spPr>
        <p:txBody>
          <a:bodyPr wrap="square">
            <a:spAutoFit/>
          </a:bodyPr>
          <a:lstStyle/>
          <a:p>
            <a:pPr algn="ctr"/>
            <a:r>
              <a:rPr lang="ru-RU" sz="4400" b="1" dirty="0" smtClean="0">
                <a:solidFill>
                  <a:srgbClr val="FFFF00"/>
                </a:solidFill>
              </a:rPr>
              <a:t>Вопросы нового материала:</a:t>
            </a:r>
            <a:endParaRPr lang="ru-RU" sz="4400" b="1" dirty="0">
              <a:solidFill>
                <a:srgbClr val="FFFF00"/>
              </a:solidFill>
            </a:endParaRPr>
          </a:p>
        </p:txBody>
      </p:sp>
      <p:sp>
        <p:nvSpPr>
          <p:cNvPr id="6" name="Прямоугольник 5"/>
          <p:cNvSpPr/>
          <p:nvPr/>
        </p:nvSpPr>
        <p:spPr>
          <a:xfrm>
            <a:off x="533400" y="1600200"/>
            <a:ext cx="8305800" cy="4475071"/>
          </a:xfrm>
          <a:prstGeom prst="rect">
            <a:avLst/>
          </a:prstGeom>
          <a:solidFill>
            <a:srgbClr val="FFFF00"/>
          </a:solidFill>
        </p:spPr>
        <p:txBody>
          <a:bodyPr wrap="square">
            <a:spAutoFit/>
          </a:bodyPr>
          <a:lstStyle/>
          <a:p>
            <a:pPr marL="609600" indent="-609600" eaLnBrk="1" hangingPunct="1">
              <a:lnSpc>
                <a:spcPct val="80000"/>
              </a:lnSpc>
              <a:buFont typeface="+mj-lt"/>
              <a:buAutoNum type="arabicPeriod"/>
              <a:defRPr/>
            </a:pPr>
            <a:r>
              <a:rPr lang="ru-RU" sz="2800" b="1" dirty="0" smtClean="0">
                <a:solidFill>
                  <a:srgbClr val="003399"/>
                </a:solidFill>
              </a:rPr>
              <a:t>Назначение машин для химической защиты растений  </a:t>
            </a:r>
          </a:p>
          <a:p>
            <a:pPr marL="609600" indent="-609600" eaLnBrk="1" hangingPunct="1">
              <a:lnSpc>
                <a:spcPct val="80000"/>
              </a:lnSpc>
              <a:buFont typeface="+mj-lt"/>
              <a:buAutoNum type="arabicPeriod"/>
              <a:defRPr/>
            </a:pPr>
            <a:endParaRPr lang="ru-RU" sz="2800" b="1" dirty="0" smtClean="0">
              <a:solidFill>
                <a:srgbClr val="003399"/>
              </a:solidFill>
            </a:endParaRPr>
          </a:p>
          <a:p>
            <a:pPr marL="609600" indent="-609600" eaLnBrk="1" hangingPunct="1">
              <a:lnSpc>
                <a:spcPct val="80000"/>
              </a:lnSpc>
              <a:buFont typeface="+mj-lt"/>
              <a:buAutoNum type="arabicPeriod"/>
              <a:defRPr/>
            </a:pPr>
            <a:r>
              <a:rPr lang="ru-RU" sz="2800" b="1" dirty="0" smtClean="0">
                <a:solidFill>
                  <a:srgbClr val="003399"/>
                </a:solidFill>
              </a:rPr>
              <a:t>Агротехнические требования предъявляемые к машинам для химической защиты растений.</a:t>
            </a:r>
          </a:p>
          <a:p>
            <a:pPr marL="609600" indent="-609600" eaLnBrk="1" hangingPunct="1">
              <a:lnSpc>
                <a:spcPct val="80000"/>
              </a:lnSpc>
              <a:buFont typeface="+mj-lt"/>
              <a:buAutoNum type="arabicPeriod"/>
              <a:defRPr/>
            </a:pPr>
            <a:endParaRPr lang="ru-RU" sz="2800" b="1" dirty="0" smtClean="0">
              <a:solidFill>
                <a:srgbClr val="003399"/>
              </a:solidFill>
            </a:endParaRPr>
          </a:p>
          <a:p>
            <a:pPr marL="609600" indent="-609600" eaLnBrk="1" hangingPunct="1">
              <a:lnSpc>
                <a:spcPct val="80000"/>
              </a:lnSpc>
              <a:buFont typeface="+mj-lt"/>
              <a:buAutoNum type="arabicPeriod"/>
              <a:defRPr/>
            </a:pPr>
            <a:r>
              <a:rPr lang="ru-RU" sz="2800" b="1" dirty="0" smtClean="0">
                <a:solidFill>
                  <a:srgbClr val="003399"/>
                </a:solidFill>
              </a:rPr>
              <a:t>Классификация машин для химической  защиты растений.</a:t>
            </a:r>
          </a:p>
          <a:p>
            <a:pPr marL="609600" indent="-609600" eaLnBrk="1" hangingPunct="1">
              <a:lnSpc>
                <a:spcPct val="80000"/>
              </a:lnSpc>
              <a:defRPr/>
            </a:pPr>
            <a:r>
              <a:rPr lang="ru-RU" sz="2800" b="1" dirty="0" smtClean="0">
                <a:solidFill>
                  <a:srgbClr val="003399"/>
                </a:solidFill>
              </a:rPr>
              <a:t>                  </a:t>
            </a:r>
          </a:p>
          <a:p>
            <a:pPr marL="609600" indent="-609600" eaLnBrk="1" hangingPunct="1">
              <a:lnSpc>
                <a:spcPct val="80000"/>
              </a:lnSpc>
              <a:defRPr/>
            </a:pPr>
            <a:r>
              <a:rPr lang="ru-RU" sz="2800" b="1" dirty="0" smtClean="0">
                <a:solidFill>
                  <a:srgbClr val="003399"/>
                </a:solidFill>
              </a:rPr>
              <a:t>4.     Способы и средства защиты растений  (Краткий обзор)</a:t>
            </a:r>
          </a:p>
          <a:p>
            <a:pPr marL="609600" indent="-609600" eaLnBrk="1" hangingPunct="1">
              <a:lnSpc>
                <a:spcPct val="80000"/>
              </a:lnSpc>
              <a:buAutoNum type="arabicPeriod"/>
              <a:defRPr/>
            </a:pPr>
            <a:endParaRPr lang="ru-RU" sz="1200" b="1" dirty="0" smtClean="0">
              <a:solidFill>
                <a:srgbClr val="0000FF"/>
              </a:solidFill>
            </a:endParaRPr>
          </a:p>
          <a:p>
            <a:pPr marL="609600" indent="-609600" eaLnBrk="1" hangingPunct="1">
              <a:lnSpc>
                <a:spcPct val="80000"/>
              </a:lnSpc>
              <a:defRPr/>
            </a:pPr>
            <a:endParaRPr lang="ru-RU" sz="1200" b="1" dirty="0" smtClean="0">
              <a:solidFill>
                <a:srgbClr val="0000FF"/>
              </a:solidFill>
            </a:endParaRPr>
          </a:p>
          <a:p>
            <a:pPr marL="609600" indent="-609600" eaLnBrk="1" hangingPunct="1">
              <a:lnSpc>
                <a:spcPct val="80000"/>
              </a:lnSpc>
              <a:defRPr/>
            </a:pPr>
            <a:endParaRPr lang="ru-RU" sz="1200" b="1" dirty="0" smtClean="0">
              <a:solidFill>
                <a:srgbClr val="0000FF"/>
              </a:solidFill>
            </a:endParaRPr>
          </a:p>
          <a:p>
            <a:pPr marL="609600" indent="-609600" eaLnBrk="1" hangingPunct="1">
              <a:lnSpc>
                <a:spcPct val="80000"/>
              </a:lnSpc>
              <a:defRPr/>
            </a:pPr>
            <a:endParaRPr lang="ru-RU" sz="1200" b="1" dirty="0" smtClean="0">
              <a:solidFill>
                <a:srgbClr val="0000FF"/>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5122" name="Picture 2" descr="D:\Documents\ml0008.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Прямоугольник 4"/>
          <p:cNvSpPr/>
          <p:nvPr/>
        </p:nvSpPr>
        <p:spPr>
          <a:xfrm>
            <a:off x="457200" y="685800"/>
            <a:ext cx="8458200" cy="1077218"/>
          </a:xfrm>
          <a:prstGeom prst="rect">
            <a:avLst/>
          </a:prstGeom>
          <a:solidFill>
            <a:srgbClr val="00B0F0"/>
          </a:solidFill>
        </p:spPr>
        <p:txBody>
          <a:bodyPr wrap="square">
            <a:spAutoFit/>
          </a:bodyPr>
          <a:lstStyle/>
          <a:p>
            <a:pPr marL="609600" indent="-609600" algn="ctr" eaLnBrk="1" hangingPunct="1">
              <a:lnSpc>
                <a:spcPct val="80000"/>
              </a:lnSpc>
              <a:defRPr/>
            </a:pPr>
            <a:r>
              <a:rPr lang="ru-RU" sz="4000" b="1" dirty="0" smtClean="0">
                <a:solidFill>
                  <a:srgbClr val="FFFF00"/>
                </a:solidFill>
              </a:rPr>
              <a:t>1. Назначение машин для химической защиты растений  </a:t>
            </a:r>
          </a:p>
        </p:txBody>
      </p:sp>
      <p:sp>
        <p:nvSpPr>
          <p:cNvPr id="6" name="Прямоугольник 5"/>
          <p:cNvSpPr/>
          <p:nvPr/>
        </p:nvSpPr>
        <p:spPr>
          <a:xfrm>
            <a:off x="609600" y="2209800"/>
            <a:ext cx="8305800" cy="3970318"/>
          </a:xfrm>
          <a:prstGeom prst="rect">
            <a:avLst/>
          </a:prstGeom>
          <a:solidFill>
            <a:srgbClr val="FFFF00"/>
          </a:solidFill>
        </p:spPr>
        <p:txBody>
          <a:bodyPr wrap="square">
            <a:spAutoFit/>
          </a:bodyPr>
          <a:lstStyle/>
          <a:p>
            <a:r>
              <a:rPr lang="ru-RU" sz="3600" b="1" i="1" dirty="0" smtClean="0"/>
              <a:t>Машины для химической защиты растений</a:t>
            </a:r>
            <a:r>
              <a:rPr lang="ru-RU" sz="3600" dirty="0" smtClean="0"/>
              <a:t> – предназначены для </a:t>
            </a:r>
            <a:r>
              <a:rPr lang="ru-RU" sz="3600" b="1" i="1" dirty="0" smtClean="0">
                <a:solidFill>
                  <a:srgbClr val="FF3300"/>
                </a:solidFill>
              </a:rPr>
              <a:t>борьбы</a:t>
            </a:r>
            <a:r>
              <a:rPr lang="ru-RU" sz="3600" b="1" i="1" dirty="0" smtClean="0"/>
              <a:t> с вредителями и болезнями культурных сельскохозяйственных растений</a:t>
            </a:r>
            <a:r>
              <a:rPr lang="ru-RU" sz="3600" dirty="0" smtClean="0"/>
              <a:t>, а также с </a:t>
            </a:r>
            <a:r>
              <a:rPr lang="ru-RU" sz="3600" b="1" i="1" dirty="0" smtClean="0"/>
              <a:t>сорной растительностью</a:t>
            </a:r>
            <a:r>
              <a:rPr lang="ru-RU" sz="3600" dirty="0" smtClean="0"/>
              <a:t>, которые в значительной мере </a:t>
            </a:r>
            <a:r>
              <a:rPr lang="ru-RU" sz="3600" b="1" dirty="0" smtClean="0">
                <a:solidFill>
                  <a:srgbClr val="FF3300"/>
                </a:solidFill>
              </a:rPr>
              <a:t>снижают</a:t>
            </a:r>
            <a:r>
              <a:rPr lang="ru-RU" sz="3600" dirty="0" smtClean="0"/>
              <a:t> </a:t>
            </a:r>
            <a:r>
              <a:rPr lang="ru-RU" sz="3600" b="1" i="1" dirty="0" smtClean="0"/>
              <a:t>количество</a:t>
            </a:r>
            <a:r>
              <a:rPr lang="ru-RU" sz="3600" dirty="0" smtClean="0"/>
              <a:t> и </a:t>
            </a:r>
            <a:r>
              <a:rPr lang="ru-RU" sz="3600" b="1" i="1" dirty="0" smtClean="0"/>
              <a:t>качество урожая</a:t>
            </a:r>
            <a:r>
              <a:rPr lang="ru-RU" sz="3600" dirty="0" smtClean="0"/>
              <a:t>.</a:t>
            </a:r>
            <a:endParaRPr lang="ru-RU" sz="3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5122" name="Picture 2" descr="D:\Documents\ml0008.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7" name="Прямоугольник 26"/>
          <p:cNvSpPr/>
          <p:nvPr/>
        </p:nvSpPr>
        <p:spPr>
          <a:xfrm>
            <a:off x="152400" y="152400"/>
            <a:ext cx="8763000" cy="954107"/>
          </a:xfrm>
          <a:prstGeom prst="rect">
            <a:avLst/>
          </a:prstGeom>
          <a:solidFill>
            <a:srgbClr val="FFFF00"/>
          </a:solidFill>
        </p:spPr>
        <p:txBody>
          <a:bodyPr wrap="square">
            <a:spAutoFit/>
          </a:bodyPr>
          <a:lstStyle/>
          <a:p>
            <a:pPr algn="ctr"/>
            <a:r>
              <a:rPr lang="ru-RU" sz="2800" b="1" dirty="0" smtClean="0">
                <a:solidFill>
                  <a:srgbClr val="003399"/>
                </a:solidFill>
                <a:latin typeface="Times New Roman" pitchFamily="18" charset="0"/>
                <a:cs typeface="Times New Roman" pitchFamily="18" charset="0"/>
              </a:rPr>
              <a:t>2. Агротехнические требования предъявляемые к машинам для химической защиты растений</a:t>
            </a:r>
            <a:endParaRPr lang="ru-RU" sz="2800" dirty="0">
              <a:latin typeface="Times New Roman" pitchFamily="18" charset="0"/>
              <a:cs typeface="Times New Roman" pitchFamily="18" charset="0"/>
            </a:endParaRPr>
          </a:p>
        </p:txBody>
      </p:sp>
      <p:sp>
        <p:nvSpPr>
          <p:cNvPr id="28" name="Прямоугольник 27"/>
          <p:cNvSpPr/>
          <p:nvPr/>
        </p:nvSpPr>
        <p:spPr>
          <a:xfrm>
            <a:off x="152400" y="1295401"/>
            <a:ext cx="8763000" cy="5262979"/>
          </a:xfrm>
          <a:prstGeom prst="rect">
            <a:avLst/>
          </a:prstGeom>
          <a:solidFill>
            <a:srgbClr val="92D050"/>
          </a:solidFill>
        </p:spPr>
        <p:txBody>
          <a:bodyPr wrap="square">
            <a:spAutoFit/>
          </a:bodyPr>
          <a:lstStyle/>
          <a:p>
            <a:pPr eaLnBrk="1" hangingPunct="1">
              <a:buFont typeface="Wingdings" pitchFamily="2" charset="2"/>
              <a:buChar char="Ø"/>
            </a:pPr>
            <a:r>
              <a:rPr lang="ru-RU" sz="2400" b="1" dirty="0" smtClean="0">
                <a:solidFill>
                  <a:srgbClr val="003399"/>
                </a:solidFill>
                <a:latin typeface="Times New Roman" pitchFamily="18" charset="0"/>
                <a:cs typeface="Times New Roman" pitchFamily="18" charset="0"/>
              </a:rPr>
              <a:t>Обработку почвы и посевов ядохимикатами проводят в сжатые агротехнические сроки.</a:t>
            </a:r>
          </a:p>
          <a:p>
            <a:pPr eaLnBrk="1" hangingPunct="1"/>
            <a:endParaRPr lang="ru-RU" sz="2400" b="1" dirty="0" smtClean="0">
              <a:solidFill>
                <a:srgbClr val="003399"/>
              </a:solidFill>
              <a:latin typeface="Times New Roman" pitchFamily="18" charset="0"/>
              <a:cs typeface="Times New Roman" pitchFamily="18" charset="0"/>
            </a:endParaRPr>
          </a:p>
          <a:p>
            <a:pPr eaLnBrk="1" hangingPunct="1">
              <a:buFont typeface="Wingdings" pitchFamily="2" charset="2"/>
              <a:buChar char="Ø"/>
            </a:pPr>
            <a:r>
              <a:rPr lang="ru-RU" sz="2400" b="1" dirty="0" smtClean="0">
                <a:solidFill>
                  <a:srgbClr val="003399"/>
                </a:solidFill>
                <a:latin typeface="Times New Roman" pitchFamily="18" charset="0"/>
                <a:cs typeface="Times New Roman" pitchFamily="18" charset="0"/>
              </a:rPr>
              <a:t>Расход рабочей жидкости и порошка на единицу обрабатываемой площади должен быть постоянным на всё время работы, а сама жидкость должна быть однородной по составу.</a:t>
            </a:r>
          </a:p>
          <a:p>
            <a:pPr eaLnBrk="1" hangingPunct="1"/>
            <a:endParaRPr lang="ru-RU" sz="2400" b="1" dirty="0" smtClean="0">
              <a:solidFill>
                <a:srgbClr val="003399"/>
              </a:solidFill>
              <a:latin typeface="Times New Roman" pitchFamily="18" charset="0"/>
              <a:cs typeface="Times New Roman" pitchFamily="18" charset="0"/>
            </a:endParaRPr>
          </a:p>
          <a:p>
            <a:pPr eaLnBrk="1" hangingPunct="1">
              <a:buFont typeface="Wingdings" pitchFamily="2" charset="2"/>
              <a:buChar char="Ø"/>
            </a:pPr>
            <a:r>
              <a:rPr lang="ru-RU" sz="2400" b="1" dirty="0" smtClean="0">
                <a:solidFill>
                  <a:srgbClr val="003399"/>
                </a:solidFill>
                <a:latin typeface="Times New Roman" pitchFamily="18" charset="0"/>
                <a:cs typeface="Times New Roman" pitchFamily="18" charset="0"/>
              </a:rPr>
              <a:t>Отклонение концентрации рабочей жидкости от заданной должно быть в пределах </a:t>
            </a:r>
            <a:r>
              <a:rPr lang="en-US" sz="2400" b="1" dirty="0" smtClean="0">
                <a:solidFill>
                  <a:srgbClr val="003399"/>
                </a:solidFill>
                <a:latin typeface="Times New Roman" pitchFamily="18" charset="0"/>
                <a:cs typeface="Times New Roman" pitchFamily="18" charset="0"/>
              </a:rPr>
              <a:t>±</a:t>
            </a:r>
            <a:r>
              <a:rPr lang="ru-RU" sz="2400" b="1" dirty="0" smtClean="0">
                <a:solidFill>
                  <a:srgbClr val="003399"/>
                </a:solidFill>
                <a:latin typeface="Times New Roman" pitchFamily="18" charset="0"/>
                <a:cs typeface="Times New Roman" pitchFamily="18" charset="0"/>
              </a:rPr>
              <a:t> 5%.</a:t>
            </a:r>
          </a:p>
          <a:p>
            <a:pPr eaLnBrk="1" hangingPunct="1"/>
            <a:endParaRPr lang="ru-RU" sz="2400" b="1" dirty="0" smtClean="0">
              <a:solidFill>
                <a:srgbClr val="003399"/>
              </a:solidFill>
              <a:latin typeface="Times New Roman" pitchFamily="18" charset="0"/>
              <a:cs typeface="Times New Roman" pitchFamily="18" charset="0"/>
            </a:endParaRPr>
          </a:p>
          <a:p>
            <a:pPr eaLnBrk="1" hangingPunct="1">
              <a:buFont typeface="Wingdings" pitchFamily="2" charset="2"/>
              <a:buChar char="Ø"/>
            </a:pPr>
            <a:r>
              <a:rPr lang="ru-RU" sz="2400" b="1" dirty="0" smtClean="0">
                <a:solidFill>
                  <a:srgbClr val="003399"/>
                </a:solidFill>
                <a:latin typeface="Times New Roman" pitchFamily="18" charset="0"/>
                <a:cs typeface="Times New Roman" pitchFamily="18" charset="0"/>
              </a:rPr>
              <a:t>Распыливающие устройства должны обеспечивать равномерное распределение рабочей жидкости и порошка по обрабатываемому участку с заданной нормой.</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5122" name="Picture 2" descr="D:\Documents\ml0008.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Прямоугольник 4"/>
          <p:cNvSpPr/>
          <p:nvPr/>
        </p:nvSpPr>
        <p:spPr>
          <a:xfrm>
            <a:off x="304800" y="228600"/>
            <a:ext cx="8534400" cy="954107"/>
          </a:xfrm>
          <a:prstGeom prst="rect">
            <a:avLst/>
          </a:prstGeom>
          <a:solidFill>
            <a:srgbClr val="FFFF00"/>
          </a:solidFill>
        </p:spPr>
        <p:txBody>
          <a:bodyPr wrap="square">
            <a:spAutoFit/>
          </a:bodyPr>
          <a:lstStyle/>
          <a:p>
            <a:pPr algn="ctr"/>
            <a:r>
              <a:rPr lang="ru-RU" sz="2800" b="1" dirty="0" smtClean="0">
                <a:solidFill>
                  <a:srgbClr val="003399"/>
                </a:solidFill>
                <a:latin typeface="Times New Roman" pitchFamily="18" charset="0"/>
                <a:cs typeface="Times New Roman" pitchFamily="18" charset="0"/>
              </a:rPr>
              <a:t>2. Агротехнические требования предъявляемые к машинам для химической защиты растений</a:t>
            </a:r>
            <a:endParaRPr lang="ru-RU" sz="2800" dirty="0">
              <a:latin typeface="Times New Roman" pitchFamily="18" charset="0"/>
              <a:cs typeface="Times New Roman" pitchFamily="18" charset="0"/>
            </a:endParaRPr>
          </a:p>
        </p:txBody>
      </p:sp>
      <p:sp>
        <p:nvSpPr>
          <p:cNvPr id="6" name="Прямоугольник 5"/>
          <p:cNvSpPr/>
          <p:nvPr/>
        </p:nvSpPr>
        <p:spPr>
          <a:xfrm>
            <a:off x="304800" y="1371600"/>
            <a:ext cx="8534400" cy="4819781"/>
          </a:xfrm>
          <a:prstGeom prst="rect">
            <a:avLst/>
          </a:prstGeom>
          <a:solidFill>
            <a:srgbClr val="92D050"/>
          </a:solidFill>
        </p:spPr>
        <p:txBody>
          <a:bodyPr wrap="square">
            <a:spAutoFit/>
          </a:bodyPr>
          <a:lstStyle/>
          <a:p>
            <a:pPr>
              <a:lnSpc>
                <a:spcPct val="80000"/>
              </a:lnSpc>
              <a:buFont typeface="Wingdings" pitchFamily="2" charset="2"/>
              <a:buChar char="Ø"/>
            </a:pPr>
            <a:r>
              <a:rPr lang="ru-RU" sz="2400" b="1" dirty="0" smtClean="0">
                <a:solidFill>
                  <a:srgbClr val="003399"/>
                </a:solidFill>
                <a:latin typeface="Times New Roman" pitchFamily="18" charset="0"/>
                <a:cs typeface="Times New Roman" pitchFamily="18" charset="0"/>
              </a:rPr>
              <a:t>Отклонение расхода жидкости отдельными распылителями штангового опрыскивателя в процессе работы не должно превышать 5 %</a:t>
            </a:r>
          </a:p>
          <a:p>
            <a:pPr>
              <a:lnSpc>
                <a:spcPct val="80000"/>
              </a:lnSpc>
            </a:pPr>
            <a:r>
              <a:rPr lang="ru-RU" sz="2400" b="1" dirty="0" smtClean="0">
                <a:solidFill>
                  <a:srgbClr val="003399"/>
                </a:solidFill>
                <a:latin typeface="Times New Roman" pitchFamily="18" charset="0"/>
                <a:cs typeface="Times New Roman" pitchFamily="18" charset="0"/>
              </a:rPr>
              <a:t> </a:t>
            </a:r>
          </a:p>
          <a:p>
            <a:pPr eaLnBrk="1" hangingPunct="1">
              <a:lnSpc>
                <a:spcPct val="80000"/>
              </a:lnSpc>
              <a:buFont typeface="Wingdings" pitchFamily="2" charset="2"/>
              <a:buChar char="Ø"/>
            </a:pPr>
            <a:r>
              <a:rPr lang="ru-RU" sz="2400" b="1" dirty="0" smtClean="0">
                <a:solidFill>
                  <a:srgbClr val="003399"/>
                </a:solidFill>
                <a:latin typeface="Times New Roman" pitchFamily="18" charset="0"/>
                <a:cs typeface="Times New Roman" pitchFamily="18" charset="0"/>
              </a:rPr>
              <a:t>Механические повреждения растений при опрыскивании</a:t>
            </a:r>
          </a:p>
          <a:p>
            <a:pPr eaLnBrk="1" hangingPunct="1">
              <a:lnSpc>
                <a:spcPct val="80000"/>
              </a:lnSpc>
            </a:pPr>
            <a:r>
              <a:rPr lang="ru-RU" sz="2400" b="1" dirty="0" smtClean="0">
                <a:solidFill>
                  <a:srgbClr val="003399"/>
                </a:solidFill>
                <a:latin typeface="Times New Roman" pitchFamily="18" charset="0"/>
                <a:cs typeface="Times New Roman" pitchFamily="18" charset="0"/>
              </a:rPr>
              <a:t>    допускаются в пределах 1%.</a:t>
            </a:r>
          </a:p>
          <a:p>
            <a:pPr eaLnBrk="1" hangingPunct="1">
              <a:lnSpc>
                <a:spcPct val="80000"/>
              </a:lnSpc>
            </a:pPr>
            <a:endParaRPr lang="ru-RU" sz="2400" b="1" dirty="0" smtClean="0">
              <a:solidFill>
                <a:srgbClr val="003399"/>
              </a:solidFill>
              <a:latin typeface="Times New Roman" pitchFamily="18" charset="0"/>
              <a:cs typeface="Times New Roman" pitchFamily="18" charset="0"/>
            </a:endParaRPr>
          </a:p>
          <a:p>
            <a:pPr eaLnBrk="1" hangingPunct="1">
              <a:lnSpc>
                <a:spcPct val="80000"/>
              </a:lnSpc>
              <a:buFont typeface="Wingdings" pitchFamily="2" charset="2"/>
              <a:buChar char="Ø"/>
            </a:pPr>
            <a:r>
              <a:rPr lang="ru-RU" sz="2400" b="1" dirty="0" smtClean="0">
                <a:solidFill>
                  <a:srgbClr val="003399"/>
                </a:solidFill>
                <a:latin typeface="Times New Roman" pitchFamily="18" charset="0"/>
                <a:cs typeface="Times New Roman" pitchFamily="18" charset="0"/>
              </a:rPr>
              <a:t> Скорость передвижения агрегатов во время опрыскивания должна быть в пределах 4-10 км/ч.</a:t>
            </a:r>
          </a:p>
          <a:p>
            <a:pPr eaLnBrk="1" hangingPunct="1">
              <a:lnSpc>
                <a:spcPct val="80000"/>
              </a:lnSpc>
            </a:pPr>
            <a:endParaRPr lang="ru-RU" sz="2400" b="1" dirty="0" smtClean="0">
              <a:solidFill>
                <a:srgbClr val="003399"/>
              </a:solidFill>
              <a:latin typeface="Times New Roman" pitchFamily="18" charset="0"/>
              <a:cs typeface="Times New Roman" pitchFamily="18" charset="0"/>
            </a:endParaRPr>
          </a:p>
          <a:p>
            <a:pPr eaLnBrk="1" hangingPunct="1">
              <a:lnSpc>
                <a:spcPct val="80000"/>
              </a:lnSpc>
              <a:buFont typeface="Wingdings" pitchFamily="2" charset="2"/>
              <a:buChar char="Ø"/>
            </a:pPr>
            <a:r>
              <a:rPr lang="ru-RU" sz="2400" b="1" dirty="0" smtClean="0">
                <a:solidFill>
                  <a:srgbClr val="003399"/>
                </a:solidFill>
                <a:latin typeface="Times New Roman" pitchFamily="18" charset="0"/>
                <a:cs typeface="Times New Roman" pitchFamily="18" charset="0"/>
              </a:rPr>
              <a:t>Рекомендуется опрыскивать посевы при скорости ветра не свыше 5м/с, а опыливать не свыше 3м/с при температуре воздуха не более 23˚С.</a:t>
            </a:r>
          </a:p>
          <a:p>
            <a:pPr eaLnBrk="1" hangingPunct="1">
              <a:lnSpc>
                <a:spcPct val="80000"/>
              </a:lnSpc>
            </a:pPr>
            <a:endParaRPr lang="ru-RU" sz="2400" b="1" dirty="0" smtClean="0">
              <a:solidFill>
                <a:srgbClr val="003399"/>
              </a:solidFill>
              <a:latin typeface="Times New Roman" pitchFamily="18" charset="0"/>
              <a:cs typeface="Times New Roman" pitchFamily="18" charset="0"/>
            </a:endParaRPr>
          </a:p>
          <a:p>
            <a:pPr eaLnBrk="1" hangingPunct="1">
              <a:lnSpc>
                <a:spcPct val="80000"/>
              </a:lnSpc>
              <a:buFont typeface="Wingdings" pitchFamily="2" charset="2"/>
              <a:buChar char="Ø"/>
            </a:pPr>
            <a:r>
              <a:rPr lang="ru-RU" sz="2400" b="1" dirty="0" smtClean="0">
                <a:solidFill>
                  <a:srgbClr val="003399"/>
                </a:solidFill>
                <a:latin typeface="Times New Roman" pitchFamily="18" charset="0"/>
                <a:cs typeface="Times New Roman" pitchFamily="18" charset="0"/>
              </a:rPr>
              <a:t>Рабочие органы машин должны иметь устойчивость к действию на них ядохимикатов.</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5122" name="Picture 2" descr="D:\Documents\ml0008.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Прямоугольник 4"/>
          <p:cNvSpPr/>
          <p:nvPr/>
        </p:nvSpPr>
        <p:spPr>
          <a:xfrm>
            <a:off x="685800" y="304800"/>
            <a:ext cx="7848600" cy="1077218"/>
          </a:xfrm>
          <a:prstGeom prst="rect">
            <a:avLst/>
          </a:prstGeom>
          <a:solidFill>
            <a:srgbClr val="00B0F0"/>
          </a:solidFill>
        </p:spPr>
        <p:txBody>
          <a:bodyPr wrap="square">
            <a:spAutoFit/>
          </a:bodyPr>
          <a:lstStyle/>
          <a:p>
            <a:pPr algn="ctr"/>
            <a:r>
              <a:rPr lang="ru-RU" sz="3200" b="1" dirty="0" smtClean="0">
                <a:solidFill>
                  <a:srgbClr val="FFFF00"/>
                </a:solidFill>
                <a:latin typeface="Times New Roman" pitchFamily="18" charset="0"/>
                <a:cs typeface="Times New Roman" pitchFamily="18" charset="0"/>
              </a:rPr>
              <a:t>3. Классификация машин для химической защиты растений.</a:t>
            </a:r>
            <a:endParaRPr lang="ru-RU" sz="3200" b="1" dirty="0">
              <a:solidFill>
                <a:srgbClr val="FFFF00"/>
              </a:solidFill>
              <a:latin typeface="Times New Roman" pitchFamily="18" charset="0"/>
              <a:cs typeface="Times New Roman" pitchFamily="18" charset="0"/>
            </a:endParaRPr>
          </a:p>
        </p:txBody>
      </p:sp>
      <p:sp>
        <p:nvSpPr>
          <p:cNvPr id="8" name="Прямоугольник 7"/>
          <p:cNvSpPr/>
          <p:nvPr/>
        </p:nvSpPr>
        <p:spPr>
          <a:xfrm>
            <a:off x="304800" y="1752600"/>
            <a:ext cx="8610600" cy="4893647"/>
          </a:xfrm>
          <a:prstGeom prst="rect">
            <a:avLst/>
          </a:prstGeom>
          <a:solidFill>
            <a:srgbClr val="FFFF00"/>
          </a:solidFill>
        </p:spPr>
        <p:txBody>
          <a:bodyPr wrap="square">
            <a:spAutoFit/>
          </a:bodyPr>
          <a:lstStyle/>
          <a:p>
            <a:pPr lvl="0" indent="127000" algn="just" fontAlgn="base">
              <a:spcBef>
                <a:spcPct val="0"/>
              </a:spcBef>
              <a:spcAft>
                <a:spcPct val="0"/>
              </a:spcAft>
            </a:pPr>
            <a:r>
              <a:rPr lang="ru-RU" sz="2400" b="1" dirty="0" smtClean="0">
                <a:latin typeface="Times New Roman" pitchFamily="18" charset="0"/>
                <a:ea typeface="Times New Roman" pitchFamily="18" charset="0"/>
                <a:cs typeface="Times New Roman" pitchFamily="18" charset="0"/>
              </a:rPr>
              <a:t>Для химической защиты растений от вредителей и болезней в сельском хозяйстве используют различные машины и устройства.</a:t>
            </a:r>
          </a:p>
          <a:p>
            <a:pPr lvl="0" indent="127000" algn="just" fontAlgn="base">
              <a:spcBef>
                <a:spcPct val="0"/>
              </a:spcBef>
              <a:spcAft>
                <a:spcPct val="0"/>
              </a:spcAft>
            </a:pPr>
            <a:r>
              <a:rPr lang="ru-RU" sz="2400" b="1" dirty="0" smtClean="0">
                <a:latin typeface="Times New Roman" pitchFamily="18" charset="0"/>
                <a:ea typeface="Times New Roman" pitchFamily="18" charset="0"/>
                <a:cs typeface="Times New Roman" pitchFamily="18" charset="0"/>
              </a:rPr>
              <a:t>       Классификация этих машин основана на их назначении по методу внесения или нанесения ядохимикатов на обрабатываемые объекты.</a:t>
            </a:r>
          </a:p>
          <a:p>
            <a:pPr lvl="0" indent="127000" algn="just" fontAlgn="base">
              <a:spcBef>
                <a:spcPct val="0"/>
              </a:spcBef>
              <a:spcAft>
                <a:spcPct val="0"/>
              </a:spcAft>
            </a:pPr>
            <a:r>
              <a:rPr lang="ru-RU" sz="2400" b="1" dirty="0" smtClean="0">
                <a:latin typeface="Times New Roman" pitchFamily="18" charset="0"/>
                <a:ea typeface="Times New Roman" pitchFamily="18" charset="0"/>
                <a:cs typeface="Times New Roman" pitchFamily="18" charset="0"/>
              </a:rPr>
              <a:t>        Поэтому они делятся на:</a:t>
            </a:r>
          </a:p>
          <a:p>
            <a:pPr lvl="0" indent="127000" algn="just" fontAlgn="base">
              <a:spcBef>
                <a:spcPct val="0"/>
              </a:spcBef>
              <a:spcAft>
                <a:spcPct val="0"/>
              </a:spcAft>
              <a:buFont typeface="Wingdings" pitchFamily="2" charset="2"/>
              <a:buChar char="Ø"/>
            </a:pPr>
            <a:r>
              <a:rPr lang="ru-RU" sz="2400" b="1" dirty="0" smtClean="0">
                <a:latin typeface="Times New Roman" pitchFamily="18" charset="0"/>
                <a:ea typeface="Times New Roman" pitchFamily="18" charset="0"/>
                <a:cs typeface="Times New Roman" pitchFamily="18" charset="0"/>
              </a:rPr>
              <a:t>      опрыскиватели;</a:t>
            </a:r>
          </a:p>
          <a:p>
            <a:pPr lvl="0" indent="127000" algn="just" fontAlgn="base">
              <a:spcBef>
                <a:spcPct val="0"/>
              </a:spcBef>
              <a:spcAft>
                <a:spcPct val="0"/>
              </a:spcAft>
              <a:buFont typeface="Wingdings" pitchFamily="2" charset="2"/>
              <a:buChar char="Ø"/>
            </a:pPr>
            <a:r>
              <a:rPr lang="ru-RU" sz="2400" b="1" dirty="0" smtClean="0">
                <a:latin typeface="Times New Roman" pitchFamily="18" charset="0"/>
                <a:ea typeface="Times New Roman" pitchFamily="18" charset="0"/>
                <a:cs typeface="Times New Roman" pitchFamily="18" charset="0"/>
              </a:rPr>
              <a:t>      опыливатели;</a:t>
            </a:r>
          </a:p>
          <a:p>
            <a:pPr lvl="0" indent="127000" algn="just" fontAlgn="base">
              <a:spcBef>
                <a:spcPct val="0"/>
              </a:spcBef>
              <a:spcAft>
                <a:spcPct val="0"/>
              </a:spcAft>
              <a:buFont typeface="Wingdings" pitchFamily="2" charset="2"/>
              <a:buChar char="Ø"/>
            </a:pPr>
            <a:r>
              <a:rPr lang="ru-RU" sz="2400" b="1" dirty="0" smtClean="0">
                <a:latin typeface="Times New Roman" pitchFamily="18" charset="0"/>
                <a:ea typeface="Times New Roman" pitchFamily="18" charset="0"/>
                <a:cs typeface="Times New Roman" pitchFamily="18" charset="0"/>
              </a:rPr>
              <a:t>      протравливатели;</a:t>
            </a:r>
          </a:p>
          <a:p>
            <a:pPr lvl="0" indent="127000" algn="just" fontAlgn="base">
              <a:spcBef>
                <a:spcPct val="0"/>
              </a:spcBef>
              <a:spcAft>
                <a:spcPct val="0"/>
              </a:spcAft>
              <a:buFont typeface="Wingdings" pitchFamily="2" charset="2"/>
              <a:buChar char="Ø"/>
            </a:pPr>
            <a:r>
              <a:rPr lang="ru-RU" sz="2400" b="1" dirty="0" smtClean="0">
                <a:latin typeface="Times New Roman" pitchFamily="18" charset="0"/>
                <a:ea typeface="Times New Roman" pitchFamily="18" charset="0"/>
                <a:cs typeface="Times New Roman" pitchFamily="18" charset="0"/>
              </a:rPr>
              <a:t>      аэрозольные генераторы;</a:t>
            </a:r>
          </a:p>
          <a:p>
            <a:pPr lvl="0" indent="127000" algn="just" fontAlgn="base">
              <a:spcBef>
                <a:spcPct val="0"/>
              </a:spcBef>
              <a:spcAft>
                <a:spcPct val="0"/>
              </a:spcAft>
              <a:buFont typeface="Wingdings" pitchFamily="2" charset="2"/>
              <a:buChar char="Ø"/>
            </a:pPr>
            <a:r>
              <a:rPr lang="ru-RU" sz="2400" b="1" dirty="0" smtClean="0">
                <a:latin typeface="Times New Roman" pitchFamily="18" charset="0"/>
                <a:ea typeface="Times New Roman" pitchFamily="18" charset="0"/>
                <a:cs typeface="Times New Roman" pitchFamily="18" charset="0"/>
              </a:rPr>
              <a:t>      фумигаторы;</a:t>
            </a:r>
          </a:p>
          <a:p>
            <a:pPr lvl="0" indent="127000" algn="just" fontAlgn="base">
              <a:spcBef>
                <a:spcPct val="0"/>
              </a:spcBef>
              <a:spcAft>
                <a:spcPct val="0"/>
              </a:spcAft>
              <a:buFont typeface="Wingdings" pitchFamily="2" charset="2"/>
              <a:buChar char="Ø"/>
            </a:pPr>
            <a:r>
              <a:rPr lang="ru-RU" sz="2400" b="1" dirty="0" smtClean="0">
                <a:latin typeface="Times New Roman" pitchFamily="18" charset="0"/>
                <a:ea typeface="Times New Roman" pitchFamily="18" charset="0"/>
                <a:cs typeface="Times New Roman" pitchFamily="18" charset="0"/>
              </a:rPr>
              <a:t>      разбрасыватели  ядовитых приманок.</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5122" name="Picture 2" descr="D:\Documents\ml0008.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Прямоугольник 4"/>
          <p:cNvSpPr/>
          <p:nvPr/>
        </p:nvSpPr>
        <p:spPr>
          <a:xfrm>
            <a:off x="1981200" y="152400"/>
            <a:ext cx="4953000" cy="646331"/>
          </a:xfrm>
          <a:prstGeom prst="rect">
            <a:avLst/>
          </a:prstGeom>
          <a:solidFill>
            <a:srgbClr val="92D050"/>
          </a:solidFill>
        </p:spPr>
        <p:txBody>
          <a:bodyPr wrap="square">
            <a:spAutoFit/>
          </a:bodyPr>
          <a:lstStyle/>
          <a:p>
            <a:pPr algn="ctr"/>
            <a:r>
              <a:rPr lang="ru-RU" sz="3600" b="1" dirty="0" smtClean="0">
                <a:solidFill>
                  <a:srgbClr val="C00000"/>
                </a:solidFill>
              </a:rPr>
              <a:t>Опрыскиватели</a:t>
            </a:r>
            <a:endParaRPr lang="ru-RU" sz="3600" b="1" dirty="0">
              <a:solidFill>
                <a:srgbClr val="C00000"/>
              </a:solidFill>
            </a:endParaRPr>
          </a:p>
        </p:txBody>
      </p:sp>
      <p:sp>
        <p:nvSpPr>
          <p:cNvPr id="6" name="Прямоугольник 5"/>
          <p:cNvSpPr/>
          <p:nvPr/>
        </p:nvSpPr>
        <p:spPr>
          <a:xfrm>
            <a:off x="685800" y="914400"/>
            <a:ext cx="8229600" cy="5632311"/>
          </a:xfrm>
          <a:prstGeom prst="rect">
            <a:avLst/>
          </a:prstGeom>
          <a:solidFill>
            <a:srgbClr val="FFFF00"/>
          </a:solidFill>
        </p:spPr>
        <p:txBody>
          <a:bodyPr wrap="square">
            <a:spAutoFit/>
          </a:bodyPr>
          <a:lstStyle/>
          <a:p>
            <a:r>
              <a:rPr lang="ru-RU" sz="3600" b="1" dirty="0" smtClean="0"/>
              <a:t>Назначение – химическая защита сельскохозяйственных культур от сорняков, вредителей и болезней путем </a:t>
            </a:r>
            <a:r>
              <a:rPr lang="ru-RU" sz="3600" b="1" dirty="0" err="1" smtClean="0"/>
              <a:t>полнообъемного</a:t>
            </a:r>
            <a:r>
              <a:rPr lang="ru-RU" sz="3600" b="1" dirty="0" smtClean="0"/>
              <a:t>, малообъемного и </a:t>
            </a:r>
            <a:r>
              <a:rPr lang="ru-RU" sz="3600" b="1" dirty="0" err="1" smtClean="0"/>
              <a:t>ультрамалообъемного</a:t>
            </a:r>
            <a:r>
              <a:rPr lang="ru-RU" sz="3600" b="1" dirty="0" smtClean="0"/>
              <a:t> опрыскивания водными растворами, эмульсиями, суспензиями, смачивающими порошками и </a:t>
            </a:r>
            <a:r>
              <a:rPr lang="ru-RU" sz="3600" b="1" dirty="0" err="1" smtClean="0"/>
              <a:t>водорастворимыми</a:t>
            </a:r>
            <a:r>
              <a:rPr lang="ru-RU" sz="3600" b="1" dirty="0" smtClean="0"/>
              <a:t> концентратами.</a:t>
            </a:r>
            <a:endParaRPr lang="ru-RU" sz="3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7170" name="Picture 2" descr="D:\Documents\ml0008.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pic>
        <p:nvPicPr>
          <p:cNvPr id="5" name="Picture 2" descr="page3"/>
          <p:cNvPicPr>
            <a:picLocks noChangeAspect="1" noChangeArrowheads="1"/>
          </p:cNvPicPr>
          <p:nvPr/>
        </p:nvPicPr>
        <p:blipFill>
          <a:blip r:embed="rId3" cstate="print"/>
          <a:srcRect t="23830"/>
          <a:stretch>
            <a:fillRect/>
          </a:stretch>
        </p:blipFill>
        <p:spPr bwMode="auto">
          <a:xfrm>
            <a:off x="838200" y="1676400"/>
            <a:ext cx="7620000" cy="3409951"/>
          </a:xfrm>
          <a:prstGeom prst="rect">
            <a:avLst/>
          </a:prstGeom>
          <a:noFill/>
        </p:spPr>
      </p:pic>
      <p:sp>
        <p:nvSpPr>
          <p:cNvPr id="6" name="Прямоугольник 5"/>
          <p:cNvSpPr/>
          <p:nvPr/>
        </p:nvSpPr>
        <p:spPr>
          <a:xfrm>
            <a:off x="914400" y="762000"/>
            <a:ext cx="7696200" cy="584775"/>
          </a:xfrm>
          <a:prstGeom prst="rect">
            <a:avLst/>
          </a:prstGeom>
          <a:solidFill>
            <a:schemeClr val="accent5">
              <a:lumMod val="40000"/>
              <a:lumOff val="60000"/>
            </a:schemeClr>
          </a:solidFill>
        </p:spPr>
        <p:txBody>
          <a:bodyPr wrap="square">
            <a:spAutoFit/>
          </a:bodyPr>
          <a:lstStyle/>
          <a:p>
            <a:pPr algn="ctr"/>
            <a:r>
              <a:rPr lang="ru-RU" sz="3200" b="1" dirty="0" smtClean="0">
                <a:solidFill>
                  <a:srgbClr val="0000FF"/>
                </a:solidFill>
              </a:rPr>
              <a:t>Опрыскиватели         общий вид</a:t>
            </a:r>
            <a:endParaRPr lang="ru-RU" sz="3200" dirty="0"/>
          </a:p>
        </p:txBody>
      </p:sp>
      <p:sp>
        <p:nvSpPr>
          <p:cNvPr id="7" name="Прямоугольник 6"/>
          <p:cNvSpPr/>
          <p:nvPr/>
        </p:nvSpPr>
        <p:spPr>
          <a:xfrm>
            <a:off x="1828800" y="5562600"/>
            <a:ext cx="6096000" cy="646331"/>
          </a:xfrm>
          <a:prstGeom prst="rect">
            <a:avLst/>
          </a:prstGeom>
          <a:solidFill>
            <a:schemeClr val="accent5">
              <a:lumMod val="60000"/>
              <a:lumOff val="40000"/>
            </a:schemeClr>
          </a:solidFill>
        </p:spPr>
        <p:txBody>
          <a:bodyPr wrap="square">
            <a:spAutoFit/>
          </a:bodyPr>
          <a:lstStyle/>
          <a:p>
            <a:pPr algn="ctr"/>
            <a:r>
              <a:rPr lang="ru-RU" sz="3600" b="1" dirty="0" smtClean="0"/>
              <a:t>Опрыскиватель ОП-2000 </a:t>
            </a:r>
            <a:endParaRPr lang="ru-RU" sz="3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2697162"/>
          </a:xfrm>
        </p:spPr>
        <p:txBody>
          <a:bodyPr>
            <a:normAutofit/>
          </a:bodyPr>
          <a:lstStyle/>
          <a:p>
            <a:r>
              <a:rPr lang="ru-RU" sz="1800" b="1" dirty="0" smtClean="0"/>
              <a:t>Опрыскиватель </a:t>
            </a:r>
            <a:r>
              <a:rPr lang="ru-RU" sz="1800" b="1" dirty="0" err="1" smtClean="0"/>
              <a:t>John</a:t>
            </a:r>
            <a:r>
              <a:rPr lang="ru-RU" sz="1800" b="1" dirty="0" smtClean="0"/>
              <a:t> </a:t>
            </a:r>
            <a:r>
              <a:rPr lang="ru-RU" sz="1800" b="1" dirty="0" err="1" smtClean="0"/>
              <a:t>deere</a:t>
            </a:r>
            <a:r>
              <a:rPr lang="ru-RU" sz="1800" b="1" dirty="0" smtClean="0"/>
              <a:t> M732</a:t>
            </a:r>
            <a:br>
              <a:rPr lang="ru-RU" sz="1800" b="1" dirty="0" smtClean="0"/>
            </a:br>
            <a:r>
              <a:rPr lang="ru-RU" sz="1800" b="1" dirty="0" smtClean="0"/>
              <a:t/>
            </a:r>
            <a:br>
              <a:rPr lang="ru-RU" sz="1800" b="1" dirty="0" smtClean="0"/>
            </a:br>
            <a:r>
              <a:rPr lang="ru-RU" sz="1800" b="1" dirty="0" smtClean="0"/>
              <a:t/>
            </a:r>
            <a:br>
              <a:rPr lang="ru-RU" sz="1800" b="1" dirty="0" smtClean="0"/>
            </a:br>
            <a:r>
              <a:rPr lang="ru-RU" sz="1800" b="1" dirty="0" smtClean="0"/>
              <a:t/>
            </a:r>
            <a:br>
              <a:rPr lang="ru-RU" sz="1800" b="1" dirty="0" smtClean="0"/>
            </a:br>
            <a:r>
              <a:rPr lang="ru-RU" sz="1800" b="1" dirty="0" smtClean="0"/>
              <a:t/>
            </a:r>
            <a:br>
              <a:rPr lang="ru-RU" sz="1800" b="1" dirty="0" smtClean="0"/>
            </a:br>
            <a:r>
              <a:rPr lang="ru-RU" sz="1800" b="1" dirty="0" smtClean="0"/>
              <a:t/>
            </a:r>
            <a:br>
              <a:rPr lang="ru-RU" sz="1800" b="1" dirty="0" smtClean="0"/>
            </a:br>
            <a:r>
              <a:rPr lang="ru-RU" sz="1800" b="1" dirty="0" smtClean="0"/>
              <a:t/>
            </a:r>
            <a:br>
              <a:rPr lang="ru-RU" sz="1800" b="1" dirty="0" smtClean="0"/>
            </a:br>
            <a:endParaRPr lang="ru-RU" sz="1800" dirty="0"/>
          </a:p>
        </p:txBody>
      </p:sp>
      <p:pic>
        <p:nvPicPr>
          <p:cNvPr id="34818" name="Picture 2"/>
          <p:cNvPicPr>
            <a:picLocks noChangeAspect="1" noChangeArrowheads="1"/>
          </p:cNvPicPr>
          <p:nvPr/>
        </p:nvPicPr>
        <p:blipFill>
          <a:blip r:embed="rId2" cstate="print"/>
          <a:srcRect/>
          <a:stretch>
            <a:fillRect/>
          </a:stretch>
        </p:blipFill>
        <p:spPr bwMode="auto">
          <a:xfrm>
            <a:off x="1981200" y="2743200"/>
            <a:ext cx="5638800" cy="3124200"/>
          </a:xfrm>
          <a:prstGeom prst="rect">
            <a:avLst/>
          </a:prstGeom>
          <a:noFill/>
          <a:ln w="9525">
            <a:noFill/>
            <a:miter lim="800000"/>
            <a:headEnd/>
            <a:tailEnd/>
          </a:ln>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401762"/>
          </a:xfrm>
        </p:spPr>
        <p:txBody>
          <a:bodyPr>
            <a:normAutofit fontScale="90000"/>
          </a:bodyPr>
          <a:lstStyle/>
          <a:p>
            <a:r>
              <a:rPr lang="ru-RU" b="1" dirty="0" smtClean="0"/>
              <a:t>Опрыскиватель </a:t>
            </a:r>
            <a:r>
              <a:rPr lang="ru-RU" b="1" dirty="0" err="1" smtClean="0"/>
              <a:t>John</a:t>
            </a:r>
            <a:r>
              <a:rPr lang="ru-RU" b="1" dirty="0" smtClean="0"/>
              <a:t> </a:t>
            </a:r>
            <a:r>
              <a:rPr lang="ru-RU" b="1" dirty="0" err="1" smtClean="0"/>
              <a:t>deere</a:t>
            </a:r>
            <a:r>
              <a:rPr lang="ru-RU" b="1" dirty="0" smtClean="0"/>
              <a:t> M732</a:t>
            </a:r>
            <a:br>
              <a:rPr lang="ru-RU" b="1" dirty="0" smtClean="0"/>
            </a:br>
            <a:endParaRPr lang="ru-RU" dirty="0"/>
          </a:p>
        </p:txBody>
      </p:sp>
      <p:pic>
        <p:nvPicPr>
          <p:cNvPr id="4" name="Содержимое 3" descr="C:\Users\Acer\Desktop\Сұлтан 2020\Опрыскиватель фото\John deere М 732 Обрыскиватель 1,1.jpg"/>
          <p:cNvPicPr>
            <a:picLocks noGrp="1"/>
          </p:cNvPicPr>
          <p:nvPr>
            <p:ph idx="1"/>
          </p:nvPr>
        </p:nvPicPr>
        <p:blipFill>
          <a:blip r:embed="rId2" cstate="print">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ne="http://schemas.microsoft.com/office/word/2006/wordml"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c="http://schemas.openxmlformats.org/markup-compatibility/2006" xmlns:wpc="http://schemas.microsoft.com/office/word/2010/wordprocessingCanvas" xmlns="" val="0"/>
              </a:ext>
            </a:extLst>
          </a:blip>
          <a:srcRect/>
          <a:stretch>
            <a:fillRect/>
          </a:stretch>
        </p:blipFill>
        <p:spPr bwMode="auto">
          <a:xfrm>
            <a:off x="914400" y="2133600"/>
            <a:ext cx="7696200" cy="380999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noAutofit/>
          </a:bodyPr>
          <a:lstStyle/>
          <a:p>
            <a:r>
              <a:rPr lang="ru-RU" sz="1200" dirty="0" smtClean="0"/>
              <a:t>Прицепной опрыскиватель</a:t>
            </a:r>
          </a:p>
          <a:p>
            <a:r>
              <a:rPr lang="ru-RU" sz="1200" dirty="0" smtClean="0"/>
              <a:t>Объем бака 3200 л</a:t>
            </a:r>
          </a:p>
          <a:p>
            <a:r>
              <a:rPr lang="ru-RU" sz="1200" dirty="0" smtClean="0"/>
              <a:t>Промывочный бак 400 л</a:t>
            </a:r>
          </a:p>
          <a:p>
            <a:r>
              <a:rPr lang="ru-RU" sz="1200" dirty="0" smtClean="0"/>
              <a:t>Производительность насоса 280 л/мин</a:t>
            </a:r>
          </a:p>
          <a:p>
            <a:r>
              <a:rPr lang="ru-RU" sz="1200" dirty="0" smtClean="0"/>
              <a:t>Управление опрыскивателем с помощью многофункционального рычага (джойстика)</a:t>
            </a:r>
          </a:p>
          <a:p>
            <a:r>
              <a:rPr lang="kk-KZ" sz="1200" dirty="0" smtClean="0"/>
              <a:t>Описание производителя : Что Вы ожидаете от прицепных опрыскивателей? В настоящее время затраты на химикаты составляют до 60% от общих расходов на опрыскивание. И желание, чтобы при опрыскивании попусту не расходовалась ни одна капля рабочего раствора, естественно. Компания John Deere может помочь сократить до минимума расходы на опрыскивание, благодаря своим надёжным, долговечным опрыскивателям. К Вашим услугам самые передовые технологии опрыскивания. Наши прицепные опрыскиватели серии 700 идеально подходят для обработки участков средних размеров. Они отличаются компактностью, прочностью и надёжностью. Благодаря низко расположенному баку и низкому центру тяжести, опрыскиватели этой серии обладают отличной устойчивостью на полях со сложным рельефом, даже при заполненных баках. Прицепные опрыскиватели John Deere серии 700i являются отличным выбором для многоотраслевых и зерновых хозяйств. Передовые технологии ISOBUS и интеллектуальные системы John Deere серии i обеспечивают беспрецедентное по точности и экономичности опрыскивание. Диапазон штанг с шириной от 18 до 28 метров (штанги, складывающиеся вдвое или втрое) и баков ёмкостью 2400, 3200 и 4000 л дают возможность подобрать такой опрыскиватель из серии 700, который подойдёт именно для Ваших работ.</a:t>
            </a:r>
            <a:endParaRPr lang="ru-RU" sz="1200" dirty="0" smtClean="0"/>
          </a:p>
          <a:p>
            <a:r>
              <a:rPr lang="kk-KZ" sz="1200" dirty="0" smtClean="0"/>
              <a:t>Особенности : Округлый бак с плавными формами имеет низкий центр тяжести, что обеспечивает большую устойчивость. Глубокий отстойник и крутой уклон днища бака позволяют полностью удалять раствор из бака при любых рабочих условиях. Благодаря отсутствию «мёртвых зон» обеспечивается превосходное перемешивание и полная промывка. Отдельный первичный гидравлический контур высокого давления Перемешивание под высоким давлением (6 мешалок высокого давления) Интенсивность перемешивания автоматически уменьшается по мере уменьшения уровня жидкости Полное опустошение, даже на склонах Превосходная промывка бака (обеспечивается 2 вращающимися форсунками) Конструкция округлого бака с плавными формами и отсутствие острых углов обеспечивают превосходное перемешивание и превосходную промывку бака.</a:t>
            </a:r>
            <a:endParaRPr lang="ru-RU" sz="1200" dirty="0" smtClean="0"/>
          </a:p>
          <a:p>
            <a:endParaRPr lang="ru-RU"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smtClean="0"/>
              <a:t>John Deere 4630</a:t>
            </a:r>
            <a:endParaRPr lang="ru-RU" dirty="0"/>
          </a:p>
        </p:txBody>
      </p:sp>
      <p:pic>
        <p:nvPicPr>
          <p:cNvPr id="6" name="Содержимое 5" descr="C:\Users\Acer\Desktop\Сұлтан 2020\Опрыскиватель фото\Самоходный опрыскиватель  John deere 4830.jpg"/>
          <p:cNvPicPr>
            <a:picLocks noGrp="1"/>
          </p:cNvPicPr>
          <p:nvPr>
            <p:ph idx="1"/>
          </p:nvPr>
        </p:nvPicPr>
        <p:blipFill>
          <a:blip r:embed="rId2" cstate="print">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ne="http://schemas.microsoft.com/office/word/2006/wordml"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c="http://schemas.openxmlformats.org/markup-compatibility/2006" xmlns:wpc="http://schemas.microsoft.com/office/word/2010/wordprocessingCanvas" xmlns="" val="0"/>
              </a:ext>
            </a:extLst>
          </a:blip>
          <a:srcRect/>
          <a:stretch>
            <a:fillRect/>
          </a:stretch>
        </p:blipFill>
        <p:spPr bwMode="auto">
          <a:xfrm>
            <a:off x="1554691" y="1600200"/>
            <a:ext cx="6034617" cy="4525963"/>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smtClean="0"/>
              <a:t>John Deere 4630</a:t>
            </a:r>
            <a:endParaRPr lang="ru-RU" dirty="0"/>
          </a:p>
        </p:txBody>
      </p:sp>
      <p:pic>
        <p:nvPicPr>
          <p:cNvPr id="4" name="Содержимое 3" descr="C:\Users\Acer\Desktop\Сұлтан 2020\Опрыскиватель фото\самоходный опрыскиватель john deere 4630 1.1.jpg"/>
          <p:cNvPicPr>
            <a:picLocks noGrp="1"/>
          </p:cNvPicPr>
          <p:nvPr>
            <p:ph idx="1"/>
          </p:nvPr>
        </p:nvPicPr>
        <p:blipFill>
          <a:blip r:embed="rId2" cstate="print">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ne="http://schemas.microsoft.com/office/word/2006/wordml"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c="http://schemas.openxmlformats.org/markup-compatibility/2006" xmlns:wpc="http://schemas.microsoft.com/office/word/2010/wordprocessingCanvas" xmlns="" val="0"/>
              </a:ext>
            </a:extLst>
          </a:blip>
          <a:srcRect/>
          <a:stretch>
            <a:fillRect/>
          </a:stretch>
        </p:blipFill>
        <p:spPr bwMode="auto">
          <a:xfrm>
            <a:off x="609600" y="1904999"/>
            <a:ext cx="7696200" cy="441960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normAutofit fontScale="25000" lnSpcReduction="20000"/>
          </a:bodyPr>
          <a:lstStyle/>
          <a:p>
            <a:r>
              <a:rPr lang="kk-KZ" sz="6400" dirty="0" smtClean="0"/>
              <a:t>Объем жидкостного бункера 2274</a:t>
            </a:r>
            <a:endParaRPr lang="ru-RU" sz="6400" dirty="0" smtClean="0"/>
          </a:p>
          <a:p>
            <a:r>
              <a:rPr lang="kk-KZ" sz="6400" dirty="0" smtClean="0"/>
              <a:t>Длинна штанги, м 24</a:t>
            </a:r>
            <a:endParaRPr lang="ru-RU" sz="6400" dirty="0" smtClean="0"/>
          </a:p>
          <a:p>
            <a:r>
              <a:rPr lang="kk-KZ" sz="6400" dirty="0" smtClean="0"/>
              <a:t>Альтернативное название Джон Дир 4630</a:t>
            </a:r>
            <a:endParaRPr lang="ru-RU" sz="6400" dirty="0" smtClean="0"/>
          </a:p>
          <a:p>
            <a:r>
              <a:rPr lang="kk-KZ" sz="6400" dirty="0" smtClean="0"/>
              <a:t>Модель 4630</a:t>
            </a:r>
            <a:endParaRPr lang="ru-RU" sz="6400" dirty="0" smtClean="0"/>
          </a:p>
          <a:p>
            <a:r>
              <a:rPr lang="kk-KZ" sz="6400" dirty="0" smtClean="0"/>
              <a:t>Масса, кг 7718</a:t>
            </a:r>
            <a:endParaRPr lang="ru-RU" sz="6400" dirty="0" smtClean="0"/>
          </a:p>
          <a:p>
            <a:r>
              <a:rPr lang="kk-KZ" sz="6400" dirty="0" smtClean="0"/>
              <a:t>Мощность, кВт 121</a:t>
            </a:r>
            <a:endParaRPr lang="ru-RU" sz="6400" dirty="0" smtClean="0"/>
          </a:p>
          <a:p>
            <a:r>
              <a:rPr lang="kk-KZ" sz="6400" dirty="0" smtClean="0"/>
              <a:t>Мощность, лс 165</a:t>
            </a:r>
            <a:endParaRPr lang="ru-RU" sz="6400" dirty="0" smtClean="0"/>
          </a:p>
          <a:p>
            <a:r>
              <a:rPr lang="kk-KZ" sz="6400" dirty="0" smtClean="0"/>
              <a:t>Объем бака, л 269</a:t>
            </a:r>
            <a:endParaRPr lang="ru-RU" sz="6400" dirty="0" smtClean="0"/>
          </a:p>
          <a:p>
            <a:r>
              <a:rPr lang="kk-KZ" sz="6400" dirty="0" smtClean="0"/>
              <a:t>Максимальная скорость, км/ч 43</a:t>
            </a:r>
            <a:endParaRPr lang="ru-RU" sz="6400" dirty="0" smtClean="0"/>
          </a:p>
          <a:p>
            <a:r>
              <a:rPr lang="kk-KZ" sz="6400" dirty="0" smtClean="0"/>
              <a:t>Объем двигателя, л 6.8</a:t>
            </a:r>
            <a:endParaRPr lang="ru-RU" sz="6400" dirty="0" smtClean="0"/>
          </a:p>
          <a:p>
            <a:r>
              <a:rPr lang="kk-KZ" sz="6400" dirty="0" smtClean="0"/>
              <a:t>Описание производителя : Модель 4630 - это самоходный опрыскиватель с огромными возможностями, сочетающий современные технологии и интеллект. Такие функции как John Deere Section control и AutoTrac позволяют рационально использовать химикаты. Выбор из двух конфигураций мостов (широкий или узкий) делает опрыскиватель универсальным и позволяет качественно обрабатывать любые культуры.</a:t>
            </a:r>
            <a:endParaRPr lang="ru-RU" sz="6400" dirty="0" smtClean="0"/>
          </a:p>
          <a:p>
            <a:r>
              <a:rPr lang="kk-KZ" sz="6400" dirty="0" smtClean="0"/>
              <a:t>Особенности  : Доступные функции дисплея GreenStar Система регулировки тягового усилия увеличивает производительность Впечатляющий дорожный просвет под рамой Шины для пропашных культур</a:t>
            </a:r>
            <a:endParaRPr lang="ru-RU" sz="6400" dirty="0" smtClean="0"/>
          </a:p>
          <a:p>
            <a:r>
              <a:rPr lang="ru-RU" sz="6400" dirty="0" smtClean="0"/>
              <a:t> </a:t>
            </a:r>
          </a:p>
          <a:p>
            <a:r>
              <a:rPr lang="kk-KZ" sz="6400" dirty="0" smtClean="0"/>
              <a:t> </a:t>
            </a:r>
            <a:endParaRPr lang="ru-RU" sz="6400" dirty="0" smtClean="0"/>
          </a:p>
          <a:p>
            <a:r>
              <a:rPr lang="kk-KZ" sz="6400" dirty="0" smtClean="0"/>
              <a:t> </a:t>
            </a:r>
            <a:endParaRPr lang="ru-RU" sz="6400" dirty="0" smtClean="0"/>
          </a:p>
          <a:p>
            <a:r>
              <a:rPr lang="kk-KZ" sz="6400" dirty="0" smtClean="0"/>
              <a:t> </a:t>
            </a:r>
            <a:endParaRPr lang="ru-RU" sz="6400" dirty="0" smtClean="0"/>
          </a:p>
          <a:p>
            <a:r>
              <a:rPr lang="kk-KZ" sz="6400" dirty="0" smtClean="0"/>
              <a:t> </a:t>
            </a:r>
            <a:endParaRPr lang="ru-RU" sz="6400" dirty="0" smtClean="0"/>
          </a:p>
          <a:p>
            <a:endParaRPr lang="ru-RU"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b="1" dirty="0" err="1" smtClean="0"/>
              <a:t>Imperador</a:t>
            </a:r>
            <a:r>
              <a:rPr lang="en-US" b="1" dirty="0" smtClean="0"/>
              <a:t> 3100</a:t>
            </a:r>
            <a:r>
              <a:rPr lang="ru-RU" b="1" dirty="0" smtClean="0"/>
              <a:t/>
            </a:r>
            <a:br>
              <a:rPr lang="ru-RU" b="1" dirty="0" smtClean="0"/>
            </a:br>
            <a:endParaRPr lang="ru-RU" dirty="0"/>
          </a:p>
        </p:txBody>
      </p:sp>
      <p:pic>
        <p:nvPicPr>
          <p:cNvPr id="4" name="Содержимое 3" descr="C:\Users\Acer\Desktop\Сұлтан 2020\Опрыскиватель фото\Imperador 4000.jpg"/>
          <p:cNvPicPr>
            <a:picLocks noGrp="1"/>
          </p:cNvPicPr>
          <p:nvPr>
            <p:ph idx="1"/>
          </p:nvPr>
        </p:nvPicPr>
        <p:blipFill>
          <a:blip r:embed="rId2" cstate="print">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ne="http://schemas.microsoft.com/office/word/2006/wordml"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c="http://schemas.openxmlformats.org/markup-compatibility/2006" xmlns:wpc="http://schemas.microsoft.com/office/word/2010/wordprocessingCanvas" xmlns="" val="0"/>
              </a:ext>
            </a:extLst>
          </a:blip>
          <a:srcRect/>
          <a:stretch>
            <a:fillRect/>
          </a:stretch>
        </p:blipFill>
        <p:spPr bwMode="auto">
          <a:xfrm>
            <a:off x="457200" y="1600200"/>
            <a:ext cx="8382000" cy="44958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b="1" dirty="0" err="1" smtClean="0"/>
              <a:t>Imperador</a:t>
            </a:r>
            <a:r>
              <a:rPr lang="en-US" b="1" dirty="0" smtClean="0"/>
              <a:t> 3100	</a:t>
            </a:r>
            <a:r>
              <a:rPr lang="ru-RU" b="1" dirty="0" smtClean="0"/>
              <a:t/>
            </a:r>
            <a:br>
              <a:rPr lang="ru-RU" b="1" dirty="0" smtClean="0"/>
            </a:br>
            <a:endParaRPr lang="ru-RU" dirty="0"/>
          </a:p>
        </p:txBody>
      </p:sp>
      <p:pic>
        <p:nvPicPr>
          <p:cNvPr id="4" name="Содержимое 3" descr="C:\Users\Acer\Desktop\Сұлтан 2020\Опрыскиватель фото\Imperador 3100 1.1.png"/>
          <p:cNvPicPr>
            <a:picLocks noGrp="1"/>
          </p:cNvPicPr>
          <p:nvPr>
            <p:ph idx="1"/>
          </p:nvPr>
        </p:nvPicPr>
        <p:blipFill>
          <a:blip r:embed="rId2" cstate="print">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ne="http://schemas.microsoft.com/office/word/2006/wordml"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c="http://schemas.openxmlformats.org/markup-compatibility/2006" xmlns:wpc="http://schemas.microsoft.com/office/word/2010/wordprocessingCanvas" xmlns="" val="0"/>
              </a:ext>
            </a:extLst>
          </a:blip>
          <a:srcRect/>
          <a:stretch>
            <a:fillRect/>
          </a:stretch>
        </p:blipFill>
        <p:spPr bwMode="auto">
          <a:xfrm>
            <a:off x="457200" y="1219200"/>
            <a:ext cx="8305800" cy="53340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381000"/>
            <a:ext cx="8229600" cy="6477000"/>
          </a:xfrm>
        </p:spPr>
        <p:txBody>
          <a:bodyPr>
            <a:noAutofit/>
          </a:bodyPr>
          <a:lstStyle/>
          <a:p>
            <a:r>
              <a:rPr lang="kk-KZ" sz="1400" dirty="0" smtClean="0"/>
              <a:t>Штанги, м	30</a:t>
            </a:r>
            <a:endParaRPr lang="ru-RU" sz="1400" dirty="0" smtClean="0"/>
          </a:p>
          <a:p>
            <a:r>
              <a:rPr lang="kk-KZ" sz="1400" dirty="0" smtClean="0"/>
              <a:t>Объем бункера, л	3100</a:t>
            </a:r>
            <a:endParaRPr lang="ru-RU" sz="1400" dirty="0" smtClean="0"/>
          </a:p>
          <a:p>
            <a:r>
              <a:rPr lang="kk-KZ" sz="1400" dirty="0" smtClean="0"/>
              <a:t>Объем бака для чистой воды, л	300</a:t>
            </a:r>
            <a:endParaRPr lang="ru-RU" sz="1400" dirty="0" smtClean="0"/>
          </a:p>
          <a:p>
            <a:r>
              <a:rPr lang="kk-KZ" sz="1400" dirty="0" smtClean="0"/>
              <a:t>Высота опрыскивания, м	0,7-2,2</a:t>
            </a:r>
            <a:endParaRPr lang="ru-RU" sz="1400" dirty="0" smtClean="0"/>
          </a:p>
          <a:p>
            <a:r>
              <a:rPr lang="kk-KZ" sz="1400" dirty="0" smtClean="0"/>
              <a:t>Расстояние между форсунками, м	0,35-0,50</a:t>
            </a:r>
            <a:endParaRPr lang="ru-RU" sz="1400" dirty="0" smtClean="0"/>
          </a:p>
          <a:p>
            <a:r>
              <a:rPr lang="kk-KZ" sz="1400" dirty="0" smtClean="0"/>
              <a:t>Насос системы опрыскивания, об/мин.	430</a:t>
            </a:r>
            <a:endParaRPr lang="ru-RU" sz="1400" dirty="0" smtClean="0"/>
          </a:p>
          <a:p>
            <a:r>
              <a:rPr lang="kk-KZ" sz="1400" dirty="0" smtClean="0"/>
              <a:t>Система смешивания химикатов	гидравлическая</a:t>
            </a:r>
            <a:endParaRPr lang="ru-RU" sz="1400" dirty="0" smtClean="0"/>
          </a:p>
          <a:p>
            <a:r>
              <a:rPr lang="kk-KZ" sz="1400" dirty="0" smtClean="0"/>
              <a:t>Клиренс, мм	1,65	</a:t>
            </a:r>
            <a:endParaRPr lang="ru-RU" sz="1400" dirty="0" smtClean="0"/>
          </a:p>
          <a:p>
            <a:r>
              <a:rPr lang="kk-KZ" sz="1400" dirty="0" smtClean="0"/>
              <a:t>Дозаправка, л/мин.	1100, наружный насос</a:t>
            </a:r>
            <a:endParaRPr lang="ru-RU" sz="1400" dirty="0" smtClean="0"/>
          </a:p>
          <a:p>
            <a:r>
              <a:rPr lang="kk-KZ" sz="1400" dirty="0" smtClean="0"/>
              <a:t>Мощность двигателя, л.с.	220</a:t>
            </a:r>
            <a:endParaRPr lang="ru-RU" sz="1400" dirty="0" smtClean="0"/>
          </a:p>
          <a:p>
            <a:r>
              <a:rPr lang="kk-KZ" sz="1400" dirty="0" smtClean="0"/>
              <a:t>Топливный бак, л	280</a:t>
            </a:r>
            <a:endParaRPr lang="ru-RU" sz="1400" dirty="0" smtClean="0"/>
          </a:p>
          <a:p>
            <a:r>
              <a:rPr lang="kk-KZ" sz="1400" dirty="0" smtClean="0"/>
              <a:t>Компьютер	Topper 5500</a:t>
            </a:r>
            <a:endParaRPr lang="ru-RU" sz="1400" dirty="0" smtClean="0"/>
          </a:p>
          <a:p>
            <a:r>
              <a:rPr lang="kk-KZ" sz="1400" dirty="0" smtClean="0"/>
              <a:t>Ширина колеи, м	2,85-3,50, гидравлическая регулировка</a:t>
            </a:r>
            <a:endParaRPr lang="ru-RU" sz="1400" dirty="0" smtClean="0"/>
          </a:p>
          <a:p>
            <a:r>
              <a:rPr lang="kk-KZ" sz="1400" dirty="0" smtClean="0"/>
              <a:t>Колесная база, м	4,20</a:t>
            </a:r>
            <a:endParaRPr lang="ru-RU" sz="1400" dirty="0" smtClean="0"/>
          </a:p>
          <a:p>
            <a:r>
              <a:rPr lang="kk-KZ" sz="1400" dirty="0" smtClean="0"/>
              <a:t>Шины	320/90 R46</a:t>
            </a:r>
            <a:endParaRPr lang="ru-RU" sz="1400" dirty="0" smtClean="0"/>
          </a:p>
          <a:p>
            <a:r>
              <a:rPr lang="kk-KZ" sz="1400" dirty="0" smtClean="0"/>
              <a:t>Ширина (при сложенных штангах), м	3,20</a:t>
            </a:r>
            <a:endParaRPr lang="ru-RU" sz="1400" dirty="0" smtClean="0"/>
          </a:p>
          <a:p>
            <a:r>
              <a:rPr lang="kk-KZ" sz="1400" dirty="0" smtClean="0"/>
              <a:t>Stara Imperador (Император) — единственный в мире самоходный опрыскиватель с центральным расположением штанги. Уникальная система внесения средств защиты растений поможет сельхозпредприятиям в работе на сложных рельефах, обеспечит большую стабильность и позволит проводить обработку посевов на скорости до 28 км/ч.</a:t>
            </a:r>
            <a:endParaRPr lang="ru-RU" sz="1400" dirty="0" smtClean="0"/>
          </a:p>
          <a:p>
            <a:r>
              <a:rPr lang="kk-KZ" sz="1400" dirty="0" smtClean="0"/>
              <a:t>Диапазон внесения раствора от 5 до 500 литров на гектар. Контроль осуществляет навигатор GPS/ГЛОНАСС, автопилот и система посекционного отключения подачи. Эксклюзивный механизм калиброванного возврата поддерживает одинаковый размер капель, что увеличивает эффект защитных мероприятий и экономию жидких препаратов.</a:t>
            </a:r>
            <a:endParaRPr lang="ru-RU" sz="1400" dirty="0" smtClean="0"/>
          </a:p>
          <a:p>
            <a:endParaRPr lang="ru-RU" sz="1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t>ТУМАН-3 </a:t>
            </a:r>
            <a:br>
              <a:rPr lang="ru-RU" b="1" dirty="0" smtClean="0"/>
            </a:br>
            <a:endParaRPr lang="ru-RU" dirty="0"/>
          </a:p>
        </p:txBody>
      </p:sp>
      <p:pic>
        <p:nvPicPr>
          <p:cNvPr id="4" name="Содержимое 3" descr="C:\Users\Acer\Desktop\Сұлтан 2020\Опрыскиватель фото\Туман 3.jpg"/>
          <p:cNvPicPr>
            <a:picLocks noGrp="1"/>
          </p:cNvPicPr>
          <p:nvPr>
            <p:ph idx="1"/>
          </p:nvPr>
        </p:nvPicPr>
        <p:blipFill>
          <a:blip r:embed="rId2" cstate="print">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ne="http://schemas.microsoft.com/office/word/2006/wordml"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c="http://schemas.openxmlformats.org/markup-compatibility/2006" xmlns:wpc="http://schemas.microsoft.com/office/word/2010/wordprocessingCanvas" xmlns="" val="0"/>
              </a:ext>
            </a:extLst>
          </a:blip>
          <a:srcRect/>
          <a:stretch>
            <a:fillRect/>
          </a:stretch>
        </p:blipFill>
        <p:spPr bwMode="auto">
          <a:xfrm>
            <a:off x="1143000" y="1447800"/>
            <a:ext cx="6781800" cy="47244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t>ТУМАН-3 </a:t>
            </a:r>
            <a:br>
              <a:rPr lang="ru-RU" b="1" dirty="0" smtClean="0"/>
            </a:br>
            <a:endParaRPr lang="ru-RU" dirty="0"/>
          </a:p>
        </p:txBody>
      </p:sp>
      <p:pic>
        <p:nvPicPr>
          <p:cNvPr id="4" name="Содержимое 3" descr="C:\Users\Acer\Desktop\Сұлтан 2020\Опрыскиватель фото\Туман 3 1,1.jpg"/>
          <p:cNvPicPr>
            <a:picLocks noGrp="1"/>
          </p:cNvPicPr>
          <p:nvPr>
            <p:ph idx="1"/>
          </p:nvPr>
        </p:nvPicPr>
        <p:blipFill>
          <a:blip r:embed="rId2" cstate="print">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ne="http://schemas.microsoft.com/office/word/2006/wordml"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c="http://schemas.openxmlformats.org/markup-compatibility/2006" xmlns:wpc="http://schemas.microsoft.com/office/word/2010/wordprocessingCanvas" xmlns="" val="0"/>
              </a:ext>
            </a:extLst>
          </a:blip>
          <a:srcRect/>
          <a:stretch>
            <a:fillRect/>
          </a:stretch>
        </p:blipFill>
        <p:spPr bwMode="auto">
          <a:xfrm>
            <a:off x="304800" y="1371600"/>
            <a:ext cx="8229600" cy="5105399"/>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762000"/>
            <a:ext cx="8229600" cy="5364163"/>
          </a:xfrm>
        </p:spPr>
        <p:txBody>
          <a:bodyPr>
            <a:normAutofit fontScale="25000" lnSpcReduction="20000"/>
          </a:bodyPr>
          <a:lstStyle/>
          <a:p>
            <a:r>
              <a:rPr lang="kk-KZ" sz="8000" b="1" dirty="0" smtClean="0"/>
              <a:t>Производства Россия</a:t>
            </a:r>
            <a:endParaRPr lang="ru-RU" sz="8000" b="1" dirty="0" smtClean="0"/>
          </a:p>
          <a:p>
            <a:r>
              <a:rPr lang="kk-KZ" sz="8000" dirty="0" smtClean="0"/>
              <a:t>Самоходный опрыскиватель разбрасыватель ТУМАН-3 долгожданная новинка от завода Пегас Агро. Многие ждали, что выйдет высококлиренсная громозкая машина, но оставаясь верны своим традициям и понимая специфику рынка, завод модернизировал и улучшил свою технику, все так же, продуманная конструкция, позволяющая машине, буквально летать по полю. Преимуществом машины Туман 3 перед аналогами является их многофункциональность, которая достигается модульной конструкцией.</a:t>
            </a:r>
            <a:endParaRPr lang="ru-RU" sz="8000" dirty="0" smtClean="0"/>
          </a:p>
          <a:p>
            <a:r>
              <a:rPr lang="kk-KZ" sz="8000" dirty="0" smtClean="0"/>
              <a:t>Производительность	До 80 Га/ч</a:t>
            </a:r>
            <a:endParaRPr lang="ru-RU" sz="8000" dirty="0" smtClean="0"/>
          </a:p>
          <a:p>
            <a:r>
              <a:rPr lang="kk-KZ" sz="8000" dirty="0" smtClean="0"/>
              <a:t>Скорость на поле	35 км/ч</a:t>
            </a:r>
            <a:endParaRPr lang="ru-RU" sz="8000" dirty="0" smtClean="0"/>
          </a:p>
          <a:p>
            <a:r>
              <a:rPr lang="kk-KZ" sz="8000" dirty="0" smtClean="0"/>
              <a:t>Ширина захвата	28 м.</a:t>
            </a:r>
            <a:endParaRPr lang="ru-RU" sz="8000" dirty="0" smtClean="0"/>
          </a:p>
          <a:p>
            <a:r>
              <a:rPr lang="kk-KZ" sz="8000" dirty="0" smtClean="0"/>
              <a:t>Расход рабочей жидкости	30-300 л/Га</a:t>
            </a:r>
            <a:endParaRPr lang="ru-RU" sz="8000" dirty="0" smtClean="0"/>
          </a:p>
          <a:p>
            <a:r>
              <a:rPr lang="kk-KZ" sz="8000" dirty="0" smtClean="0"/>
              <a:t>Давление на почву	до 0,35 кг/см2</a:t>
            </a:r>
            <a:endParaRPr lang="ru-RU" sz="8000" dirty="0" smtClean="0"/>
          </a:p>
          <a:p>
            <a:r>
              <a:rPr lang="kk-KZ" sz="8000" dirty="0" smtClean="0"/>
              <a:t>Объем емкости	2 600 л.</a:t>
            </a:r>
            <a:endParaRPr lang="ru-RU" sz="8000" dirty="0" smtClean="0"/>
          </a:p>
          <a:p>
            <a:r>
              <a:rPr lang="kk-KZ" sz="8000" dirty="0" smtClean="0"/>
              <a:t> </a:t>
            </a:r>
            <a:endParaRPr lang="ru-RU" sz="8000" dirty="0" smtClean="0"/>
          </a:p>
          <a:p>
            <a:r>
              <a:rPr lang="kk-KZ" sz="8000" dirty="0" smtClean="0"/>
              <a:t> </a:t>
            </a:r>
            <a:endParaRPr lang="ru-RU" sz="8000" dirty="0" smtClean="0"/>
          </a:p>
          <a:p>
            <a:r>
              <a:rPr lang="kk-KZ" sz="8000" dirty="0" smtClean="0"/>
              <a:t> </a:t>
            </a:r>
            <a:endParaRPr lang="ru-RU" sz="8000" dirty="0" smtClean="0"/>
          </a:p>
          <a:p>
            <a:r>
              <a:rPr lang="kk-KZ" sz="8000" dirty="0" smtClean="0"/>
              <a:t> </a:t>
            </a:r>
            <a:endParaRPr lang="ru-RU" sz="8000" dirty="0" smtClean="0"/>
          </a:p>
          <a:p>
            <a:r>
              <a:rPr lang="kk-KZ" sz="8000" dirty="0" smtClean="0"/>
              <a:t> </a:t>
            </a:r>
            <a:endParaRPr lang="ru-RU" sz="8000" dirty="0" smtClean="0"/>
          </a:p>
          <a:p>
            <a:r>
              <a:rPr lang="kk-KZ" dirty="0" smtClean="0"/>
              <a:t> </a:t>
            </a:r>
            <a:endParaRPr lang="ru-RU" dirty="0" smtClean="0"/>
          </a:p>
          <a:p>
            <a:r>
              <a:rPr lang="kk-KZ" dirty="0" smtClean="0"/>
              <a:t> </a:t>
            </a:r>
            <a:endParaRPr lang="ru-RU" dirty="0" smtClean="0"/>
          </a:p>
          <a:p>
            <a:r>
              <a:rPr lang="kk-KZ" dirty="0" smtClean="0"/>
              <a:t> </a:t>
            </a:r>
            <a:endParaRPr lang="ru-RU" dirty="0" smtClean="0"/>
          </a:p>
          <a:p>
            <a:r>
              <a:rPr lang="kk-KZ" dirty="0" smtClean="0"/>
              <a:t> </a:t>
            </a:r>
            <a:endParaRPr lang="ru-RU" dirty="0" smtClean="0"/>
          </a:p>
          <a:p>
            <a:r>
              <a:rPr lang="kk-KZ" dirty="0" smtClean="0"/>
              <a:t> </a:t>
            </a:r>
            <a:endParaRPr lang="ru-RU" dirty="0" smtClean="0"/>
          </a:p>
          <a:p>
            <a:endParaRPr lang="ru-RU"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b="1" dirty="0" smtClean="0"/>
              <a:t>Case  Patriot 4430</a:t>
            </a:r>
            <a:r>
              <a:rPr lang="ru-RU" b="1" dirty="0" smtClean="0"/>
              <a:t/>
            </a:r>
            <a:br>
              <a:rPr lang="ru-RU" b="1" dirty="0" smtClean="0"/>
            </a:br>
            <a:endParaRPr lang="ru-RU" dirty="0"/>
          </a:p>
        </p:txBody>
      </p:sp>
      <p:pic>
        <p:nvPicPr>
          <p:cNvPr id="4" name="Содержимое 3" descr="C:\Users\Acer\Desktop\Сұлтан 2020\Опрыскиватель фото\Case Patriot_4430 1.1.jpeg"/>
          <p:cNvPicPr>
            <a:picLocks noGrp="1"/>
          </p:cNvPicPr>
          <p:nvPr>
            <p:ph idx="1"/>
          </p:nvPr>
        </p:nvPicPr>
        <p:blipFill>
          <a:blip r:embed="rId2" cstate="print">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ne="http://schemas.microsoft.com/office/word/2006/wordml"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c="http://schemas.openxmlformats.org/markup-compatibility/2006" xmlns:wpc="http://schemas.microsoft.com/office/word/2010/wordprocessingCanvas" xmlns="" val="0"/>
              </a:ext>
            </a:extLst>
          </a:blip>
          <a:srcRect/>
          <a:stretch>
            <a:fillRect/>
          </a:stretch>
        </p:blipFill>
        <p:spPr bwMode="auto">
          <a:xfrm>
            <a:off x="381000" y="1066800"/>
            <a:ext cx="8001000" cy="54864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b="1" dirty="0" smtClean="0"/>
              <a:t>Case  Patriot 4430</a:t>
            </a:r>
            <a:r>
              <a:rPr lang="ru-RU" b="1" dirty="0" smtClean="0"/>
              <a:t/>
            </a:r>
            <a:br>
              <a:rPr lang="ru-RU" b="1" dirty="0" smtClean="0"/>
            </a:br>
            <a:endParaRPr lang="ru-RU" dirty="0"/>
          </a:p>
        </p:txBody>
      </p:sp>
      <p:pic>
        <p:nvPicPr>
          <p:cNvPr id="4" name="Содержимое 3" descr="C:\Users\Acer\Desktop\Сұлтан 2020\Опрыскиватель фото\Case Patriot_4430.jpg"/>
          <p:cNvPicPr>
            <a:picLocks noGrp="1"/>
          </p:cNvPicPr>
          <p:nvPr>
            <p:ph idx="1"/>
          </p:nvPr>
        </p:nvPicPr>
        <p:blipFill>
          <a:blip r:embed="rId2" cstate="print">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ne="http://schemas.microsoft.com/office/word/2006/wordml"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c="http://schemas.openxmlformats.org/markup-compatibility/2006" xmlns:wpc="http://schemas.microsoft.com/office/word/2010/wordprocessingCanvas" xmlns="" val="0"/>
              </a:ext>
            </a:extLst>
          </a:blip>
          <a:srcRect/>
          <a:stretch>
            <a:fillRect/>
          </a:stretch>
        </p:blipFill>
        <p:spPr bwMode="auto">
          <a:xfrm>
            <a:off x="762000" y="1447800"/>
            <a:ext cx="7696200" cy="48006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381000"/>
            <a:ext cx="8229600" cy="6172200"/>
          </a:xfrm>
        </p:spPr>
        <p:txBody>
          <a:bodyPr>
            <a:normAutofit fontScale="25000" lnSpcReduction="20000"/>
          </a:bodyPr>
          <a:lstStyle/>
          <a:p>
            <a:r>
              <a:rPr lang="ru-RU" b="1" dirty="0" smtClean="0"/>
              <a:t>Производства Россия</a:t>
            </a:r>
            <a:r>
              <a:rPr lang="ru-RU" dirty="0" smtClean="0"/>
              <a:t> </a:t>
            </a:r>
          </a:p>
          <a:p>
            <a:r>
              <a:rPr lang="kk-KZ" sz="5600" dirty="0" smtClean="0"/>
              <a:t>Длина штанги:	36,5 м (120 футов)</a:t>
            </a:r>
            <a:endParaRPr lang="ru-RU" sz="5600" dirty="0" smtClean="0"/>
          </a:p>
          <a:p>
            <a:r>
              <a:rPr lang="kk-KZ" sz="5600" dirty="0" smtClean="0"/>
              <a:t>Расстояние между головками распылителей / количество выходов распылителей на головке:	50,8 см / 5 выходов</a:t>
            </a:r>
            <a:endParaRPr lang="ru-RU" sz="5600" dirty="0" smtClean="0"/>
          </a:p>
          <a:p>
            <a:r>
              <a:rPr lang="kk-KZ" sz="5600" dirty="0" smtClean="0"/>
              <a:t>Диапазон регулировки положения штанги по высотеОт земли :48…213 см</a:t>
            </a:r>
            <a:endParaRPr lang="ru-RU" sz="5600" dirty="0" smtClean="0"/>
          </a:p>
          <a:p>
            <a:r>
              <a:rPr lang="kk-KZ" sz="5600" dirty="0" smtClean="0"/>
              <a:t>Объём и материал бака рабочей жидкости : 4 542 л, нержавеющая сталь</a:t>
            </a:r>
            <a:endParaRPr lang="ru-RU" sz="5600" dirty="0" smtClean="0"/>
          </a:p>
          <a:p>
            <a:pPr lvl="0"/>
            <a:r>
              <a:rPr lang="ru-RU" sz="5600" dirty="0" smtClean="0"/>
              <a:t>В процессе опустошения установленного посередине бака рабочей жидкости у самоходных опрыскивателей </a:t>
            </a:r>
            <a:r>
              <a:rPr lang="ru-RU" sz="5600" dirty="0" err="1" smtClean="0"/>
              <a:t>Patriot</a:t>
            </a:r>
            <a:r>
              <a:rPr lang="ru-RU" sz="5600" dirty="0" smtClean="0"/>
              <a:t> практически не изменяется пропорция 50 на 50 по нагрузке на заднюю и переднюю оси, что обеспечивает его высокую стабильность без излишнего уплотнения почвы.</a:t>
            </a:r>
          </a:p>
          <a:p>
            <a:r>
              <a:rPr lang="ru-RU" sz="5600" dirty="0" smtClean="0"/>
              <a:t>Зачастую подготовительные работы при работе с самоходным опрыскивателем требуют достаточно много усилий персонала и, учитывая, что речь идёт о химических препаратах, создают определённую угрозу здоровью. Чтобы свести эти факторы к минимуму самоходные </a:t>
            </a:r>
          </a:p>
          <a:p>
            <a:pPr lvl="0"/>
            <a:r>
              <a:rPr lang="ru-RU" sz="5600" dirty="0" smtClean="0"/>
              <a:t>опрыскиватели </a:t>
            </a:r>
            <a:r>
              <a:rPr lang="ru-RU" sz="5600" dirty="0" err="1" smtClean="0"/>
              <a:t>Case</a:t>
            </a:r>
            <a:r>
              <a:rPr lang="ru-RU" sz="5600" dirty="0" smtClean="0"/>
              <a:t> IH </a:t>
            </a:r>
            <a:r>
              <a:rPr lang="ru-RU" sz="5600" dirty="0" err="1" smtClean="0"/>
              <a:t>Patriot</a:t>
            </a:r>
            <a:r>
              <a:rPr lang="ru-RU" sz="5600" dirty="0" smtClean="0"/>
              <a:t> оборудуются системой самовсасывающей заправки (</a:t>
            </a:r>
            <a:r>
              <a:rPr lang="ru-RU" sz="5600" dirty="0" err="1" smtClean="0"/>
              <a:t>Suction</a:t>
            </a:r>
            <a:r>
              <a:rPr lang="ru-RU" sz="5600" dirty="0" smtClean="0"/>
              <a:t> </a:t>
            </a:r>
            <a:r>
              <a:rPr lang="ru-RU" sz="5600" dirty="0" err="1" smtClean="0"/>
              <a:t>quick</a:t>
            </a:r>
            <a:r>
              <a:rPr lang="ru-RU" sz="5600" dirty="0" smtClean="0"/>
              <a:t> </a:t>
            </a:r>
            <a:r>
              <a:rPr lang="ru-RU" sz="5600" dirty="0" err="1" smtClean="0"/>
              <a:t>fill</a:t>
            </a:r>
            <a:r>
              <a:rPr lang="ru-RU" sz="5600" dirty="0" smtClean="0"/>
              <a:t>) и удобным химическим </a:t>
            </a:r>
            <a:r>
              <a:rPr lang="ru-RU" sz="5600" dirty="0" err="1" smtClean="0"/>
              <a:t>эдуктором</a:t>
            </a:r>
            <a:r>
              <a:rPr lang="ru-RU" sz="5600" dirty="0" smtClean="0"/>
              <a:t> (</a:t>
            </a:r>
            <a:r>
              <a:rPr lang="ru-RU" sz="5600" dirty="0" err="1" smtClean="0"/>
              <a:t>Chemical</a:t>
            </a:r>
            <a:r>
              <a:rPr lang="ru-RU" sz="5600" dirty="0" smtClean="0"/>
              <a:t> </a:t>
            </a:r>
            <a:r>
              <a:rPr lang="ru-RU" sz="5600" dirty="0" err="1" smtClean="0"/>
              <a:t>eductor</a:t>
            </a:r>
            <a:r>
              <a:rPr lang="ru-RU" sz="5600" dirty="0" smtClean="0"/>
              <a:t>) для приготовления рабочей смеси.</a:t>
            </a:r>
          </a:p>
          <a:p>
            <a:pPr lvl="0"/>
            <a:r>
              <a:rPr lang="ru-RU" sz="5600" dirty="0" smtClean="0"/>
              <a:t>Конфигурация машины с "кабиной спереди, двигателем позади" предоставляет опрыскиватели </a:t>
            </a:r>
            <a:r>
              <a:rPr lang="ru-RU" sz="5600" dirty="0" err="1" smtClean="0"/>
              <a:t>Patriot</a:t>
            </a:r>
            <a:r>
              <a:rPr lang="ru-RU" sz="5600" dirty="0" smtClean="0"/>
              <a:t> от компании </a:t>
            </a:r>
            <a:r>
              <a:rPr lang="ru-RU" sz="5600" dirty="0" err="1" smtClean="0"/>
              <a:t>Case</a:t>
            </a:r>
            <a:r>
              <a:rPr lang="ru-RU" sz="5600" dirty="0" smtClean="0"/>
              <a:t> IH характерного внешнего вида и преимущество в производительности работы. Такая конструкция распределяет статический вес кабины и двигателя на переднюю и заднюю оси. Динамическая вес бака с препаратами сосредоточена в центре машины, таким образом, вес распределяется более равномерно, когда бак полный, а штанги вынесены.</a:t>
            </a:r>
          </a:p>
          <a:p>
            <a:pPr lvl="0"/>
            <a:r>
              <a:rPr lang="ru-RU" sz="5600" dirty="0" smtClean="0"/>
              <a:t>Постоянство заданной высоты штанги опрыскивателей </a:t>
            </a:r>
            <a:r>
              <a:rPr lang="ru-RU" sz="5600" dirty="0" err="1" smtClean="0"/>
              <a:t>Patriot</a:t>
            </a:r>
            <a:r>
              <a:rPr lang="ru-RU" sz="5600" dirty="0" smtClean="0"/>
              <a:t> обеспечивается как прекрасной подвеской самой штанги, так и системой активной подвески ходовой части. Кроме этого, для обеспечения ещё лучшей стабильности штанги возможно оборудование опрыскивателя автоматизированной системой управления высотой крыльев штанги при помощи трёх ультразвуковых сенсоров высоты — </a:t>
            </a:r>
            <a:r>
              <a:rPr lang="ru-RU" sz="5600" dirty="0" err="1" smtClean="0"/>
              <a:t>AutoBoom</a:t>
            </a:r>
            <a:r>
              <a:rPr lang="ru-RU" sz="5600" dirty="0" smtClean="0"/>
              <a:t>™ (опция).</a:t>
            </a:r>
          </a:p>
          <a:p>
            <a:pPr lvl="0"/>
            <a:r>
              <a:rPr lang="ru-RU" sz="5600" dirty="0" smtClean="0"/>
              <a:t>Инновационная система распыления AIM </a:t>
            </a:r>
            <a:r>
              <a:rPr lang="ru-RU" sz="5600" dirty="0" err="1" smtClean="0"/>
              <a:t>Command</a:t>
            </a:r>
            <a:r>
              <a:rPr lang="ru-RU" sz="5600" dirty="0" smtClean="0"/>
              <a:t> (опция) позволяет задать строго определённый размер капель химиката и поддерживать его автоматически независимо от давления в рабочем тракте и путевой скорости опрыскивателя. Использование этой системы гарантирует наивысшее качество распыления препарата по всей обрабатываемой площади.</a:t>
            </a:r>
          </a:p>
          <a:p>
            <a:pPr lvl="0"/>
            <a:r>
              <a:rPr lang="ru-RU" sz="5600" dirty="0" smtClean="0"/>
              <a:t>Ещё больше экономии дорогостоящего препарата можно достичь используя систему </a:t>
            </a:r>
            <a:r>
              <a:rPr lang="ru-RU" sz="5600" dirty="0" err="1" smtClean="0"/>
              <a:t>AccuBoom</a:t>
            </a:r>
            <a:r>
              <a:rPr lang="ru-RU" sz="5600" dirty="0" smtClean="0"/>
              <a:t>™ (опция). Данная система в сочетании с системой GPS-навигации (опция) автоматически отключает подачу рабочей жидкости на те участки секции, которые попадают на уже обработанные участки поля. Все опрыскиватели с завода полностью подготовлены для установки систем GPS-навигации и «автопилотирования».</a:t>
            </a:r>
          </a:p>
          <a:p>
            <a:r>
              <a:rPr lang="ru-RU" sz="5600" dirty="0" smtClean="0"/>
              <a:t> </a:t>
            </a:r>
          </a:p>
          <a:p>
            <a:r>
              <a:rPr lang="kk-KZ" sz="5600" dirty="0" smtClean="0"/>
              <a:t> </a:t>
            </a:r>
            <a:endParaRPr lang="ru-RU" sz="5600" dirty="0" smtClean="0"/>
          </a:p>
          <a:p>
            <a:r>
              <a:rPr lang="kk-KZ" sz="5600" dirty="0" smtClean="0"/>
              <a:t> </a:t>
            </a:r>
            <a:endParaRPr lang="ru-RU" sz="5600" dirty="0" smtClean="0"/>
          </a:p>
          <a:p>
            <a:endParaRPr lang="ru-RU"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7170" name="Picture 2" descr="D:\Documents\ml0008.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pic>
        <p:nvPicPr>
          <p:cNvPr id="9" name="Picture 2" descr="Cельскохозяйственные машины"/>
          <p:cNvPicPr>
            <a:picLocks noChangeAspect="1" noChangeArrowheads="1"/>
          </p:cNvPicPr>
          <p:nvPr/>
        </p:nvPicPr>
        <p:blipFill>
          <a:blip r:embed="rId3" cstate="print"/>
          <a:srcRect/>
          <a:stretch>
            <a:fillRect/>
          </a:stretch>
        </p:blipFill>
        <p:spPr bwMode="auto">
          <a:xfrm>
            <a:off x="533400" y="762000"/>
            <a:ext cx="8003806" cy="5943600"/>
          </a:xfrm>
          <a:prstGeom prst="rect">
            <a:avLst/>
          </a:prstGeom>
          <a:noFill/>
        </p:spPr>
      </p:pic>
      <p:sp>
        <p:nvSpPr>
          <p:cNvPr id="10" name="Прямоугольник 9"/>
          <p:cNvSpPr/>
          <p:nvPr/>
        </p:nvSpPr>
        <p:spPr>
          <a:xfrm>
            <a:off x="5943600" y="4343400"/>
            <a:ext cx="2133600" cy="523220"/>
          </a:xfrm>
          <a:prstGeom prst="rect">
            <a:avLst/>
          </a:prstGeom>
          <a:solidFill>
            <a:schemeClr val="accent6">
              <a:lumMod val="20000"/>
              <a:lumOff val="80000"/>
            </a:schemeClr>
          </a:solidFill>
        </p:spPr>
        <p:txBody>
          <a:bodyPr wrap="square">
            <a:spAutoFit/>
          </a:bodyPr>
          <a:lstStyle/>
          <a:p>
            <a:pPr algn="ctr"/>
            <a:r>
              <a:rPr lang="ru-RU" sz="2800" b="1" dirty="0" smtClean="0">
                <a:solidFill>
                  <a:srgbClr val="0000FF"/>
                </a:solidFill>
              </a:rPr>
              <a:t>Устройство</a:t>
            </a:r>
            <a:endParaRPr lang="ru-RU" sz="2800" dirty="0"/>
          </a:p>
        </p:txBody>
      </p:sp>
      <p:sp>
        <p:nvSpPr>
          <p:cNvPr id="11" name="Прямоугольник 10"/>
          <p:cNvSpPr/>
          <p:nvPr/>
        </p:nvSpPr>
        <p:spPr>
          <a:xfrm>
            <a:off x="1981200" y="152400"/>
            <a:ext cx="5105400" cy="584775"/>
          </a:xfrm>
          <a:prstGeom prst="rect">
            <a:avLst/>
          </a:prstGeom>
          <a:solidFill>
            <a:schemeClr val="accent2">
              <a:lumMod val="20000"/>
              <a:lumOff val="80000"/>
            </a:schemeClr>
          </a:solidFill>
        </p:spPr>
        <p:txBody>
          <a:bodyPr wrap="square">
            <a:spAutoFit/>
          </a:bodyPr>
          <a:lstStyle/>
          <a:p>
            <a:r>
              <a:rPr lang="ru-RU" sz="3200" b="1" dirty="0" smtClean="0">
                <a:solidFill>
                  <a:srgbClr val="0000FF"/>
                </a:solidFill>
              </a:rPr>
              <a:t>Схема рабочего процесса</a:t>
            </a:r>
            <a:endParaRPr lang="ru-RU" sz="32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7170" name="Picture 2" descr="D:\Documents\ml0008.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pic>
        <p:nvPicPr>
          <p:cNvPr id="5" name="Picture 6" descr="Скан 20"/>
          <p:cNvPicPr>
            <a:picLocks noChangeAspect="1" noChangeArrowheads="1"/>
          </p:cNvPicPr>
          <p:nvPr/>
        </p:nvPicPr>
        <p:blipFill>
          <a:blip r:embed="rId3" cstate="print"/>
          <a:srcRect t="3473" r="1506" b="2295"/>
          <a:stretch>
            <a:fillRect/>
          </a:stretch>
        </p:blipFill>
        <p:spPr>
          <a:xfrm>
            <a:off x="304800" y="1219200"/>
            <a:ext cx="8512175" cy="4953000"/>
          </a:xfrm>
          <a:prstGeom prst="rect">
            <a:avLst/>
          </a:prstGeom>
          <a:noFill/>
        </p:spPr>
      </p:pic>
      <p:sp>
        <p:nvSpPr>
          <p:cNvPr id="6" name="Прямоугольник 5"/>
          <p:cNvSpPr/>
          <p:nvPr/>
        </p:nvSpPr>
        <p:spPr>
          <a:xfrm>
            <a:off x="990600" y="152400"/>
            <a:ext cx="7162799" cy="769441"/>
          </a:xfrm>
          <a:prstGeom prst="rect">
            <a:avLst/>
          </a:prstGeom>
          <a:solidFill>
            <a:schemeClr val="accent1">
              <a:lumMod val="20000"/>
              <a:lumOff val="80000"/>
            </a:schemeClr>
          </a:solidFill>
        </p:spPr>
        <p:txBody>
          <a:bodyPr wrap="square">
            <a:spAutoFit/>
          </a:bodyPr>
          <a:lstStyle/>
          <a:p>
            <a:r>
              <a:rPr lang="ru-RU" sz="4400" b="1" dirty="0" smtClean="0">
                <a:solidFill>
                  <a:srgbClr val="0000FF"/>
                </a:solidFill>
              </a:rPr>
              <a:t>Распыливающие форсунки</a:t>
            </a:r>
            <a:endParaRPr lang="ru-RU" sz="44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7170" name="Picture 2" descr="D:\Documents\ml0008.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pic>
        <p:nvPicPr>
          <p:cNvPr id="5" name="Picture 6" descr="Скан 11"/>
          <p:cNvPicPr>
            <a:picLocks noChangeAspect="1" noChangeArrowheads="1"/>
          </p:cNvPicPr>
          <p:nvPr/>
        </p:nvPicPr>
        <p:blipFill>
          <a:blip r:embed="rId3" cstate="print"/>
          <a:srcRect l="2500" t="8755" r="2500" b="36217"/>
          <a:stretch>
            <a:fillRect/>
          </a:stretch>
        </p:blipFill>
        <p:spPr>
          <a:xfrm>
            <a:off x="228600" y="2362200"/>
            <a:ext cx="8686800" cy="3352800"/>
          </a:xfrm>
          <a:prstGeom prst="rect">
            <a:avLst/>
          </a:prstGeom>
          <a:noFill/>
        </p:spPr>
      </p:pic>
      <p:sp>
        <p:nvSpPr>
          <p:cNvPr id="10241" name="Rectangle 1"/>
          <p:cNvSpPr>
            <a:spLocks noChangeArrowheads="1"/>
          </p:cNvSpPr>
          <p:nvPr/>
        </p:nvSpPr>
        <p:spPr bwMode="auto">
          <a:xfrm>
            <a:off x="152400" y="487361"/>
            <a:ext cx="8763000" cy="1569660"/>
          </a:xfrm>
          <a:prstGeom prst="rect">
            <a:avLst/>
          </a:prstGeom>
          <a:solidFill>
            <a:srgbClr val="92D050"/>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Правильная установка штанги опрыскивателя и распылителей</a:t>
            </a:r>
            <a:r>
              <a:rPr kumimoji="0" lang="ru-RU" sz="24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endParaRPr kumimoji="0" lang="ru-RU"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24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(штанга параллельна поверхности почвы, факелы распыла</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24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жидкости симметричны и направлены вертикально вниз, перекрывают друг друга на половину)</a:t>
            </a:r>
            <a:endParaRPr kumimoji="0" lang="ru-RU"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7" name="Прямоугольник 6"/>
          <p:cNvSpPr/>
          <p:nvPr/>
        </p:nvSpPr>
        <p:spPr>
          <a:xfrm>
            <a:off x="228600" y="5867400"/>
            <a:ext cx="8686800" cy="584775"/>
          </a:xfrm>
          <a:prstGeom prst="rect">
            <a:avLst/>
          </a:prstGeom>
          <a:solidFill>
            <a:srgbClr val="FFFF00"/>
          </a:solidFill>
        </p:spPr>
        <p:txBody>
          <a:bodyPr wrap="square">
            <a:spAutoFit/>
          </a:bodyPr>
          <a:lstStyle/>
          <a:p>
            <a:pPr algn="ctr"/>
            <a:r>
              <a:rPr lang="ru-RU" sz="3200" dirty="0" smtClean="0"/>
              <a:t>1 – штанга; 2 – распылитель; 3 - опрыскиватель</a:t>
            </a:r>
            <a:endParaRPr lang="ru-RU" sz="32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5122" name="Picture 2" descr="D:\Documents\ml0008.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pic>
        <p:nvPicPr>
          <p:cNvPr id="30722" name="Picture 2"/>
          <p:cNvPicPr>
            <a:picLocks noChangeAspect="1" noChangeArrowheads="1"/>
          </p:cNvPicPr>
          <p:nvPr/>
        </p:nvPicPr>
        <p:blipFill>
          <a:blip r:embed="rId3" cstate="print"/>
          <a:srcRect/>
          <a:stretch>
            <a:fillRect/>
          </a:stretch>
        </p:blipFill>
        <p:spPr bwMode="auto">
          <a:xfrm>
            <a:off x="1143000" y="152400"/>
            <a:ext cx="6477000" cy="4593617"/>
          </a:xfrm>
          <a:prstGeom prst="rect">
            <a:avLst/>
          </a:prstGeom>
          <a:noFill/>
          <a:ln w="9525">
            <a:noFill/>
            <a:miter lim="800000"/>
            <a:headEnd/>
            <a:tailEnd/>
          </a:ln>
        </p:spPr>
      </p:pic>
      <p:sp>
        <p:nvSpPr>
          <p:cNvPr id="6" name="Прямоугольник 5"/>
          <p:cNvSpPr/>
          <p:nvPr/>
        </p:nvSpPr>
        <p:spPr>
          <a:xfrm>
            <a:off x="1143000" y="4800600"/>
            <a:ext cx="6477000" cy="954107"/>
          </a:xfrm>
          <a:prstGeom prst="rect">
            <a:avLst/>
          </a:prstGeom>
          <a:solidFill>
            <a:srgbClr val="FFFF00"/>
          </a:solidFill>
        </p:spPr>
        <p:txBody>
          <a:bodyPr wrap="square">
            <a:spAutoFit/>
          </a:bodyPr>
          <a:lstStyle/>
          <a:p>
            <a:pPr algn="ctr"/>
            <a:r>
              <a:rPr lang="ru-RU" sz="2800" b="1" i="1" dirty="0" smtClean="0"/>
              <a:t>Опрыскиватель полевой штанговый ОПМ-2800 </a:t>
            </a:r>
            <a:endParaRPr lang="ru-RU" sz="2800" b="1"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5122" name="Picture 2" descr="D:\Documents\ml0008.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pic>
        <p:nvPicPr>
          <p:cNvPr id="31746" name="Picture 2"/>
          <p:cNvPicPr>
            <a:picLocks noChangeAspect="1" noChangeArrowheads="1"/>
          </p:cNvPicPr>
          <p:nvPr/>
        </p:nvPicPr>
        <p:blipFill>
          <a:blip r:embed="rId3" cstate="print"/>
          <a:srcRect/>
          <a:stretch>
            <a:fillRect/>
          </a:stretch>
        </p:blipFill>
        <p:spPr bwMode="auto">
          <a:xfrm>
            <a:off x="0" y="1295400"/>
            <a:ext cx="9194541" cy="1905000"/>
          </a:xfrm>
          <a:prstGeom prst="rect">
            <a:avLst/>
          </a:prstGeom>
          <a:noFill/>
          <a:ln w="9525">
            <a:noFill/>
            <a:miter lim="800000"/>
            <a:headEnd/>
            <a:tailEnd/>
          </a:ln>
        </p:spPr>
      </p:pic>
      <p:sp>
        <p:nvSpPr>
          <p:cNvPr id="6" name="Прямоугольник 5"/>
          <p:cNvSpPr/>
          <p:nvPr/>
        </p:nvSpPr>
        <p:spPr>
          <a:xfrm>
            <a:off x="1371600" y="4038600"/>
            <a:ext cx="5791200" cy="1077218"/>
          </a:xfrm>
          <a:prstGeom prst="rect">
            <a:avLst/>
          </a:prstGeom>
          <a:solidFill>
            <a:srgbClr val="FFFF00"/>
          </a:solidFill>
        </p:spPr>
        <p:txBody>
          <a:bodyPr wrap="square">
            <a:spAutoFit/>
          </a:bodyPr>
          <a:lstStyle/>
          <a:p>
            <a:pPr algn="ctr"/>
            <a:r>
              <a:rPr lang="ru-RU" sz="3200" b="1" dirty="0" smtClean="0"/>
              <a:t>Опрыскиватель ОП-2500/24 «Престиж Супер-3»</a:t>
            </a:r>
            <a:endParaRPr lang="ru-RU" sz="3200" b="1"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5122" name="Picture 2" descr="D:\Documents\ml0008.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pic>
        <p:nvPicPr>
          <p:cNvPr id="32770" name="Picture 2" descr="http://belagromash-vostok.ru/sites/default/files/bulgar.jpg"/>
          <p:cNvPicPr>
            <a:picLocks noChangeAspect="1" noChangeArrowheads="1"/>
          </p:cNvPicPr>
          <p:nvPr/>
        </p:nvPicPr>
        <p:blipFill>
          <a:blip r:embed="rId3" cstate="print"/>
          <a:srcRect/>
          <a:stretch>
            <a:fillRect/>
          </a:stretch>
        </p:blipFill>
        <p:spPr bwMode="auto">
          <a:xfrm>
            <a:off x="637466" y="228600"/>
            <a:ext cx="7615449" cy="4114800"/>
          </a:xfrm>
          <a:prstGeom prst="rect">
            <a:avLst/>
          </a:prstGeom>
          <a:noFill/>
        </p:spPr>
      </p:pic>
      <p:sp>
        <p:nvSpPr>
          <p:cNvPr id="6" name="Прямоугольник 5"/>
          <p:cNvSpPr/>
          <p:nvPr/>
        </p:nvSpPr>
        <p:spPr>
          <a:xfrm>
            <a:off x="685800" y="4419600"/>
            <a:ext cx="7543800" cy="1200329"/>
          </a:xfrm>
          <a:prstGeom prst="rect">
            <a:avLst/>
          </a:prstGeom>
          <a:solidFill>
            <a:srgbClr val="FFFF00"/>
          </a:solidFill>
        </p:spPr>
        <p:txBody>
          <a:bodyPr wrap="square">
            <a:spAutoFit/>
          </a:bodyPr>
          <a:lstStyle/>
          <a:p>
            <a:pPr algn="ctr"/>
            <a:r>
              <a:rPr lang="ru-RU" sz="3600" b="1" dirty="0" smtClean="0"/>
              <a:t>Опрыскиватели прицепные </a:t>
            </a:r>
          </a:p>
          <a:p>
            <a:pPr algn="ctr"/>
            <a:r>
              <a:rPr lang="ru-RU" sz="3600" b="1" dirty="0" smtClean="0"/>
              <a:t>ОП-3000 серии Булгар</a:t>
            </a:r>
            <a:endParaRPr lang="ru-RU" sz="3600" b="1"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7170" name="Picture 2" descr="D:\Documents\ml0008.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pic>
        <p:nvPicPr>
          <p:cNvPr id="5" name="Picture 2" descr="http://images.ru.prom.st/109285362_w640_h640_op_2500_18pol.jpg"/>
          <p:cNvPicPr>
            <a:picLocks noChangeAspect="1" noChangeArrowheads="1"/>
          </p:cNvPicPr>
          <p:nvPr/>
        </p:nvPicPr>
        <p:blipFill>
          <a:blip r:embed="rId3" cstate="print"/>
          <a:srcRect l="922" t="6757" r="3226" b="1351"/>
          <a:stretch>
            <a:fillRect/>
          </a:stretch>
        </p:blipFill>
        <p:spPr bwMode="auto">
          <a:xfrm>
            <a:off x="609600" y="228600"/>
            <a:ext cx="7924800" cy="5181600"/>
          </a:xfrm>
          <a:prstGeom prst="rect">
            <a:avLst/>
          </a:prstGeom>
          <a:noFill/>
        </p:spPr>
      </p:pic>
      <p:sp>
        <p:nvSpPr>
          <p:cNvPr id="6" name="Прямоугольник 5"/>
          <p:cNvSpPr/>
          <p:nvPr/>
        </p:nvSpPr>
        <p:spPr>
          <a:xfrm>
            <a:off x="1524000" y="5715000"/>
            <a:ext cx="5867400" cy="954107"/>
          </a:xfrm>
          <a:prstGeom prst="rect">
            <a:avLst/>
          </a:prstGeom>
          <a:solidFill>
            <a:srgbClr val="FFFF00"/>
          </a:solidFill>
        </p:spPr>
        <p:txBody>
          <a:bodyPr wrap="square">
            <a:spAutoFit/>
          </a:bodyPr>
          <a:lstStyle/>
          <a:p>
            <a:pPr algn="ctr"/>
            <a:r>
              <a:rPr lang="ru-RU" sz="2800" b="1" dirty="0" smtClean="0"/>
              <a:t>Опрыскиватель прицепной </a:t>
            </a:r>
          </a:p>
          <a:p>
            <a:pPr algn="ctr"/>
            <a:r>
              <a:rPr lang="ru-RU" sz="2800" b="1" dirty="0" smtClean="0"/>
              <a:t>ОП-2500-18</a:t>
            </a:r>
            <a:endParaRPr lang="ru-RU" sz="2800" b="1"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4098" name="Picture 2" descr="D:\Documents\ml0008.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Прямоугольник 4"/>
          <p:cNvSpPr/>
          <p:nvPr/>
        </p:nvSpPr>
        <p:spPr>
          <a:xfrm>
            <a:off x="152400" y="914400"/>
            <a:ext cx="8839200" cy="1446550"/>
          </a:xfrm>
          <a:prstGeom prst="rect">
            <a:avLst/>
          </a:prstGeom>
          <a:solidFill>
            <a:schemeClr val="accent5">
              <a:lumMod val="60000"/>
              <a:lumOff val="40000"/>
            </a:schemeClr>
          </a:solidFill>
        </p:spPr>
        <p:txBody>
          <a:bodyPr wrap="square">
            <a:spAutoFit/>
          </a:bodyPr>
          <a:lstStyle/>
          <a:p>
            <a:pPr algn="ctr"/>
            <a:r>
              <a:rPr lang="ru-RU" dirty="0" smtClean="0">
                <a:solidFill>
                  <a:srgbClr val="EFFD3D"/>
                </a:solidFill>
                <a:latin typeface="Times New Roman" pitchFamily="18" charset="0"/>
                <a:cs typeface="Times New Roman" pitchFamily="18" charset="0"/>
              </a:rPr>
              <a:t>  </a:t>
            </a:r>
            <a:r>
              <a:rPr lang="ru-RU" sz="4400" b="1" dirty="0" smtClean="0">
                <a:solidFill>
                  <a:schemeClr val="tx2"/>
                </a:solidFill>
              </a:rPr>
              <a:t>Способы защиты растений от вредителей, болезней ,сорняков</a:t>
            </a:r>
            <a:r>
              <a:rPr lang="ru-RU" sz="4400" dirty="0" smtClean="0">
                <a:solidFill>
                  <a:schemeClr val="tx2"/>
                </a:solidFill>
              </a:rPr>
              <a:t>.</a:t>
            </a:r>
            <a:endParaRPr lang="ru-RU" sz="4400" dirty="0">
              <a:solidFill>
                <a:schemeClr val="tx2"/>
              </a:solidFill>
            </a:endParaRPr>
          </a:p>
        </p:txBody>
      </p:sp>
      <p:sp>
        <p:nvSpPr>
          <p:cNvPr id="6" name="Прямоугольник 5"/>
          <p:cNvSpPr/>
          <p:nvPr/>
        </p:nvSpPr>
        <p:spPr>
          <a:xfrm>
            <a:off x="609600" y="3352800"/>
            <a:ext cx="7467600" cy="2800767"/>
          </a:xfrm>
          <a:prstGeom prst="rect">
            <a:avLst/>
          </a:prstGeom>
          <a:solidFill>
            <a:schemeClr val="accent5">
              <a:lumMod val="60000"/>
              <a:lumOff val="40000"/>
            </a:schemeClr>
          </a:solidFill>
        </p:spPr>
        <p:txBody>
          <a:bodyPr wrap="square">
            <a:spAutoFit/>
          </a:bodyPr>
          <a:lstStyle/>
          <a:p>
            <a:pPr eaLnBrk="1" hangingPunct="1">
              <a:buFont typeface="Wingdings" pitchFamily="2" charset="2"/>
              <a:buChar char="Ø"/>
              <a:defRPr/>
            </a:pPr>
            <a:r>
              <a:rPr lang="ru-RU" sz="4400" b="1" dirty="0" smtClean="0"/>
              <a:t>Агротехнический способ</a:t>
            </a:r>
          </a:p>
          <a:p>
            <a:pPr eaLnBrk="1" hangingPunct="1">
              <a:buFont typeface="Wingdings" pitchFamily="2" charset="2"/>
              <a:buChar char="Ø"/>
              <a:defRPr/>
            </a:pPr>
            <a:r>
              <a:rPr lang="ru-RU" sz="4400" b="1" dirty="0" smtClean="0"/>
              <a:t>Биологический способ                                         </a:t>
            </a:r>
          </a:p>
          <a:p>
            <a:pPr eaLnBrk="1" hangingPunct="1">
              <a:buFont typeface="Wingdings" pitchFamily="2" charset="2"/>
              <a:buChar char="Ø"/>
              <a:defRPr/>
            </a:pPr>
            <a:r>
              <a:rPr lang="ru-RU" sz="4400" b="1" dirty="0" smtClean="0"/>
              <a:t>Химический способ</a:t>
            </a:r>
          </a:p>
          <a:p>
            <a:pPr eaLnBrk="1" hangingPunct="1">
              <a:buFont typeface="Wingdings" pitchFamily="2" charset="2"/>
              <a:buChar char="Ø"/>
              <a:defRPr/>
            </a:pPr>
            <a:r>
              <a:rPr lang="ru-RU" sz="4400" b="1" dirty="0" smtClean="0"/>
              <a:t>Интегрированный способ</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5122" name="Picture 2" descr="D:\Documents\ml0008.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6" name="Прямоугольник 5"/>
          <p:cNvSpPr/>
          <p:nvPr/>
        </p:nvSpPr>
        <p:spPr>
          <a:xfrm>
            <a:off x="1143000" y="152400"/>
            <a:ext cx="6629400" cy="707886"/>
          </a:xfrm>
          <a:prstGeom prst="rect">
            <a:avLst/>
          </a:prstGeom>
          <a:solidFill>
            <a:srgbClr val="FFFF00"/>
          </a:solidFill>
        </p:spPr>
        <p:txBody>
          <a:bodyPr wrap="square">
            <a:spAutoFit/>
          </a:bodyPr>
          <a:lstStyle/>
          <a:p>
            <a:pPr algn="ctr"/>
            <a:r>
              <a:rPr lang="ru-RU" sz="4000" b="1" dirty="0" smtClean="0">
                <a:solidFill>
                  <a:schemeClr val="folHlink"/>
                </a:solidFill>
              </a:rPr>
              <a:t>Агротехнический способ</a:t>
            </a:r>
            <a:endParaRPr lang="ru-RU" sz="4000" b="1" dirty="0"/>
          </a:p>
        </p:txBody>
      </p:sp>
      <p:sp>
        <p:nvSpPr>
          <p:cNvPr id="7" name="Прямоугольник 6"/>
          <p:cNvSpPr/>
          <p:nvPr/>
        </p:nvSpPr>
        <p:spPr>
          <a:xfrm>
            <a:off x="762000" y="990600"/>
            <a:ext cx="7696200" cy="5521512"/>
          </a:xfrm>
          <a:prstGeom prst="rect">
            <a:avLst/>
          </a:prstGeom>
          <a:solidFill>
            <a:srgbClr val="92D050"/>
          </a:solidFill>
        </p:spPr>
        <p:txBody>
          <a:bodyPr wrap="square">
            <a:spAutoFit/>
          </a:bodyPr>
          <a:lstStyle/>
          <a:p>
            <a:pPr algn="ctr" eaLnBrk="1" hangingPunct="1">
              <a:lnSpc>
                <a:spcPct val="90000"/>
              </a:lnSpc>
              <a:defRPr/>
            </a:pPr>
            <a:r>
              <a:rPr lang="ru-RU" sz="2800" b="1" dirty="0" smtClean="0"/>
              <a:t>Направлен на создание приёмами агротехники условий, неблагоприятных для существования, размножения и расселения, вредных организмов.</a:t>
            </a:r>
          </a:p>
          <a:p>
            <a:pPr eaLnBrk="1" hangingPunct="1">
              <a:lnSpc>
                <a:spcPct val="90000"/>
              </a:lnSpc>
              <a:defRPr/>
            </a:pPr>
            <a:r>
              <a:rPr lang="ru-RU" sz="2800" b="1" dirty="0" smtClean="0"/>
              <a:t>Основные приёмы: </a:t>
            </a:r>
          </a:p>
          <a:p>
            <a:pPr eaLnBrk="1" hangingPunct="1">
              <a:lnSpc>
                <a:spcPct val="90000"/>
              </a:lnSpc>
              <a:defRPr/>
            </a:pPr>
            <a:r>
              <a:rPr lang="ru-RU" sz="2800" b="1" dirty="0" smtClean="0"/>
              <a:t>                    введение севооборотов,</a:t>
            </a:r>
          </a:p>
          <a:p>
            <a:pPr eaLnBrk="1" hangingPunct="1">
              <a:lnSpc>
                <a:spcPct val="90000"/>
              </a:lnSpc>
              <a:defRPr/>
            </a:pPr>
            <a:r>
              <a:rPr lang="ru-RU" sz="2800" b="1" dirty="0" smtClean="0"/>
              <a:t> </a:t>
            </a:r>
          </a:p>
          <a:p>
            <a:pPr eaLnBrk="1" hangingPunct="1">
              <a:lnSpc>
                <a:spcPct val="90000"/>
              </a:lnSpc>
              <a:defRPr/>
            </a:pPr>
            <a:r>
              <a:rPr lang="ru-RU" sz="2800" b="1" dirty="0" smtClean="0"/>
              <a:t>                    возделывание устойчивых сортов,</a:t>
            </a:r>
          </a:p>
          <a:p>
            <a:pPr eaLnBrk="1" hangingPunct="1">
              <a:lnSpc>
                <a:spcPct val="90000"/>
              </a:lnSpc>
              <a:defRPr/>
            </a:pPr>
            <a:endParaRPr lang="ru-RU" sz="2800" b="1" dirty="0" smtClean="0"/>
          </a:p>
          <a:p>
            <a:pPr eaLnBrk="1" hangingPunct="1">
              <a:lnSpc>
                <a:spcPct val="90000"/>
              </a:lnSpc>
              <a:defRPr/>
            </a:pPr>
            <a:r>
              <a:rPr lang="ru-RU" sz="2800" b="1" dirty="0" smtClean="0"/>
              <a:t>                    зяблевая обработка почвы, </a:t>
            </a:r>
          </a:p>
          <a:p>
            <a:pPr eaLnBrk="1" hangingPunct="1">
              <a:lnSpc>
                <a:spcPct val="90000"/>
              </a:lnSpc>
              <a:defRPr/>
            </a:pPr>
            <a:endParaRPr lang="ru-RU" sz="2800" b="1" dirty="0" smtClean="0"/>
          </a:p>
          <a:p>
            <a:pPr eaLnBrk="1" hangingPunct="1">
              <a:lnSpc>
                <a:spcPct val="90000"/>
              </a:lnSpc>
              <a:defRPr/>
            </a:pPr>
            <a:r>
              <a:rPr lang="ru-RU" sz="2800" b="1" dirty="0" smtClean="0"/>
              <a:t>                    правильные сроки посева,</a:t>
            </a:r>
          </a:p>
          <a:p>
            <a:pPr eaLnBrk="1" hangingPunct="1">
              <a:lnSpc>
                <a:spcPct val="90000"/>
              </a:lnSpc>
              <a:defRPr/>
            </a:pPr>
            <a:endParaRPr lang="ru-RU" sz="2800" b="1" dirty="0" smtClean="0"/>
          </a:p>
          <a:p>
            <a:pPr eaLnBrk="1" hangingPunct="1">
              <a:lnSpc>
                <a:spcPct val="90000"/>
              </a:lnSpc>
              <a:defRPr/>
            </a:pPr>
            <a:r>
              <a:rPr lang="ru-RU" sz="2800" b="1" dirty="0" smtClean="0"/>
              <a:t>                    внесение удобрений и др.</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6146" name="Picture 2" descr="D:\Documents\ml0008.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Прямоугольник 4"/>
          <p:cNvSpPr/>
          <p:nvPr/>
        </p:nvSpPr>
        <p:spPr>
          <a:xfrm>
            <a:off x="1524000" y="152400"/>
            <a:ext cx="5714999" cy="646331"/>
          </a:xfrm>
          <a:prstGeom prst="rect">
            <a:avLst/>
          </a:prstGeom>
          <a:solidFill>
            <a:srgbClr val="00B0F0"/>
          </a:solidFill>
        </p:spPr>
        <p:txBody>
          <a:bodyPr wrap="square">
            <a:spAutoFit/>
          </a:bodyPr>
          <a:lstStyle/>
          <a:p>
            <a:pPr algn="ctr"/>
            <a:r>
              <a:rPr lang="ru-RU" sz="3600" b="1" dirty="0" smtClean="0">
                <a:solidFill>
                  <a:srgbClr val="FFFF00"/>
                </a:solidFill>
              </a:rPr>
              <a:t>Биологический способ</a:t>
            </a:r>
            <a:endParaRPr lang="ru-RU" sz="3600" b="1" dirty="0">
              <a:solidFill>
                <a:srgbClr val="FFFF00"/>
              </a:solidFill>
            </a:endParaRPr>
          </a:p>
        </p:txBody>
      </p:sp>
      <p:sp>
        <p:nvSpPr>
          <p:cNvPr id="6" name="Прямоугольник 5"/>
          <p:cNvSpPr/>
          <p:nvPr/>
        </p:nvSpPr>
        <p:spPr>
          <a:xfrm>
            <a:off x="304800" y="914400"/>
            <a:ext cx="8610600" cy="4524315"/>
          </a:xfrm>
          <a:prstGeom prst="rect">
            <a:avLst/>
          </a:prstGeom>
          <a:solidFill>
            <a:srgbClr val="92D050"/>
          </a:solidFill>
        </p:spPr>
        <p:txBody>
          <a:bodyPr wrap="square">
            <a:spAutoFit/>
          </a:bodyPr>
          <a:lstStyle/>
          <a:p>
            <a:pPr eaLnBrk="1" hangingPunct="1">
              <a:defRPr/>
            </a:pPr>
            <a:r>
              <a:rPr lang="ru-RU" sz="2400" dirty="0" smtClean="0"/>
              <a:t>Основан на использовании для регуляции численности вредителей и болезней живых организмов и продуктов их жизнедеятельности</a:t>
            </a:r>
          </a:p>
          <a:p>
            <a:pPr eaLnBrk="1" hangingPunct="1">
              <a:defRPr/>
            </a:pPr>
            <a:endParaRPr lang="ru-RU" sz="2400" dirty="0" smtClean="0"/>
          </a:p>
          <a:p>
            <a:pPr eaLnBrk="1" hangingPunct="1">
              <a:buFontTx/>
              <a:buNone/>
              <a:defRPr/>
            </a:pPr>
            <a:r>
              <a:rPr lang="ru-RU" sz="2400" dirty="0" smtClean="0"/>
              <a:t>Основные направления:  </a:t>
            </a:r>
          </a:p>
          <a:p>
            <a:pPr eaLnBrk="1" hangingPunct="1">
              <a:buFontTx/>
              <a:buNone/>
              <a:defRPr/>
            </a:pPr>
            <a:r>
              <a:rPr lang="ru-RU" sz="2400" dirty="0" smtClean="0"/>
              <a:t>   </a:t>
            </a:r>
          </a:p>
          <a:p>
            <a:pPr eaLnBrk="1" hangingPunct="1">
              <a:defRPr/>
            </a:pPr>
            <a:r>
              <a:rPr lang="ru-RU" sz="2400" dirty="0" smtClean="0"/>
              <a:t>Использование естественных паразитов: </a:t>
            </a:r>
            <a:r>
              <a:rPr lang="ru-RU" sz="2400" dirty="0" err="1" smtClean="0"/>
              <a:t>трихограмма</a:t>
            </a:r>
            <a:r>
              <a:rPr lang="ru-RU" sz="2400" dirty="0" smtClean="0"/>
              <a:t>, афелинус, </a:t>
            </a:r>
            <a:r>
              <a:rPr lang="ru-RU" sz="2400" dirty="0" err="1" smtClean="0"/>
              <a:t>фитосейулюс</a:t>
            </a:r>
            <a:r>
              <a:rPr lang="ru-RU" sz="2400" dirty="0" smtClean="0"/>
              <a:t>, златоглазка и </a:t>
            </a:r>
            <a:r>
              <a:rPr lang="ru-RU" sz="2400" b="1" dirty="0" smtClean="0">
                <a:solidFill>
                  <a:srgbClr val="FF0000"/>
                </a:solidFill>
              </a:rPr>
              <a:t>знаменитая божья коровка </a:t>
            </a:r>
            <a:r>
              <a:rPr lang="ru-RU" sz="2400" dirty="0" smtClean="0"/>
              <a:t>           </a:t>
            </a:r>
          </a:p>
          <a:p>
            <a:pPr eaLnBrk="1" hangingPunct="1">
              <a:defRPr/>
            </a:pPr>
            <a:r>
              <a:rPr lang="ru-RU" sz="2400" dirty="0" smtClean="0"/>
              <a:t>Создание благоприятных условий для полезных птиц </a:t>
            </a:r>
          </a:p>
          <a:p>
            <a:pPr eaLnBrk="1" hangingPunct="1">
              <a:defRPr/>
            </a:pPr>
            <a:r>
              <a:rPr lang="ru-RU" sz="2400" dirty="0" smtClean="0"/>
              <a:t>Использование вирусных, бактериальных и грибных препаратов: </a:t>
            </a:r>
            <a:r>
              <a:rPr lang="ru-RU" sz="2400" dirty="0" err="1" smtClean="0"/>
              <a:t>энтобактерина</a:t>
            </a:r>
            <a:r>
              <a:rPr lang="ru-RU" sz="2400" dirty="0" smtClean="0"/>
              <a:t>, </a:t>
            </a:r>
            <a:r>
              <a:rPr lang="ru-RU" sz="2400" dirty="0" err="1" smtClean="0"/>
              <a:t>битоксибацилина</a:t>
            </a:r>
            <a:r>
              <a:rPr lang="ru-RU" sz="2400" dirty="0" smtClean="0"/>
              <a:t>, </a:t>
            </a:r>
            <a:r>
              <a:rPr lang="ru-RU" sz="2400" dirty="0" err="1" smtClean="0"/>
              <a:t>лепидоцида</a:t>
            </a:r>
            <a:r>
              <a:rPr lang="ru-RU" sz="2400" dirty="0" smtClean="0"/>
              <a:t> </a:t>
            </a:r>
            <a:endParaRPr lang="ru-RU" sz="2400" dirty="0"/>
          </a:p>
        </p:txBody>
      </p:sp>
      <p:pic>
        <p:nvPicPr>
          <p:cNvPr id="7" name="Picture 4" descr="041-1"/>
          <p:cNvPicPr>
            <a:picLocks noChangeAspect="1" noChangeArrowheads="1"/>
          </p:cNvPicPr>
          <p:nvPr/>
        </p:nvPicPr>
        <p:blipFill>
          <a:blip r:embed="rId3" cstate="print"/>
          <a:srcRect l="48595" t="49513"/>
          <a:stretch>
            <a:fillRect/>
          </a:stretch>
        </p:blipFill>
        <p:spPr bwMode="auto">
          <a:xfrm>
            <a:off x="3581400" y="1676400"/>
            <a:ext cx="2286000" cy="1468437"/>
          </a:xfrm>
          <a:prstGeom prst="rect">
            <a:avLst/>
          </a:prstGeom>
          <a:noFill/>
          <a:ln w="9525">
            <a:noFill/>
            <a:miter lim="800000"/>
            <a:headEnd/>
            <a:tailEnd/>
          </a:ln>
        </p:spPr>
      </p:pic>
      <p:pic>
        <p:nvPicPr>
          <p:cNvPr id="8" name="Picture 6" descr="128-1"/>
          <p:cNvPicPr>
            <a:picLocks noChangeAspect="1" noChangeArrowheads="1"/>
          </p:cNvPicPr>
          <p:nvPr/>
        </p:nvPicPr>
        <p:blipFill>
          <a:blip r:embed="rId4" cstate="print"/>
          <a:srcRect/>
          <a:stretch>
            <a:fillRect/>
          </a:stretch>
        </p:blipFill>
        <p:spPr bwMode="auto">
          <a:xfrm>
            <a:off x="6400800" y="1676400"/>
            <a:ext cx="2141537" cy="1512887"/>
          </a:xfrm>
          <a:prstGeom prst="rect">
            <a:avLst/>
          </a:prstGeom>
          <a:noFill/>
          <a:ln w="9525">
            <a:noFill/>
            <a:miter lim="800000"/>
            <a:headEnd/>
            <a:tailEnd/>
          </a:ln>
        </p:spPr>
      </p:pic>
      <p:pic>
        <p:nvPicPr>
          <p:cNvPr id="9" name="Picture 5" descr="137-2"/>
          <p:cNvPicPr>
            <a:picLocks noChangeAspect="1" noChangeArrowheads="1"/>
          </p:cNvPicPr>
          <p:nvPr/>
        </p:nvPicPr>
        <p:blipFill>
          <a:blip r:embed="rId5" cstate="print"/>
          <a:srcRect/>
          <a:stretch>
            <a:fillRect/>
          </a:stretch>
        </p:blipFill>
        <p:spPr bwMode="auto">
          <a:xfrm>
            <a:off x="3352800" y="5410200"/>
            <a:ext cx="2176463" cy="1391902"/>
          </a:xfrm>
          <a:prstGeom prst="rect">
            <a:avLst/>
          </a:prstGeom>
          <a:noFill/>
          <a:ln w="9525">
            <a:noFill/>
            <a:miter lim="800000"/>
            <a:headEnd/>
            <a:tailEnd/>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7170" name="Picture 2" descr="D:\Documents\ml0008.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Прямоугольник 4"/>
          <p:cNvSpPr/>
          <p:nvPr/>
        </p:nvSpPr>
        <p:spPr>
          <a:xfrm>
            <a:off x="1524000" y="228600"/>
            <a:ext cx="5791200" cy="707886"/>
          </a:xfrm>
          <a:prstGeom prst="rect">
            <a:avLst/>
          </a:prstGeom>
          <a:solidFill>
            <a:srgbClr val="FFFF00"/>
          </a:solidFill>
        </p:spPr>
        <p:txBody>
          <a:bodyPr wrap="square">
            <a:spAutoFit/>
          </a:bodyPr>
          <a:lstStyle/>
          <a:p>
            <a:pPr algn="ctr"/>
            <a:r>
              <a:rPr lang="ru-RU" sz="4000" b="1" dirty="0" smtClean="0"/>
              <a:t>Химический способ</a:t>
            </a:r>
            <a:endParaRPr lang="ru-RU" sz="4000" b="1" dirty="0"/>
          </a:p>
        </p:txBody>
      </p:sp>
      <p:sp>
        <p:nvSpPr>
          <p:cNvPr id="6" name="Прямоугольник 5"/>
          <p:cNvSpPr/>
          <p:nvPr/>
        </p:nvSpPr>
        <p:spPr>
          <a:xfrm>
            <a:off x="990600" y="1219201"/>
            <a:ext cx="7239000" cy="3108543"/>
          </a:xfrm>
          <a:prstGeom prst="rect">
            <a:avLst/>
          </a:prstGeom>
          <a:solidFill>
            <a:srgbClr val="00B0F0"/>
          </a:solidFill>
        </p:spPr>
        <p:txBody>
          <a:bodyPr wrap="square">
            <a:spAutoFit/>
          </a:bodyPr>
          <a:lstStyle/>
          <a:p>
            <a:pPr eaLnBrk="1" hangingPunct="1">
              <a:defRPr/>
            </a:pPr>
            <a:r>
              <a:rPr lang="ru-RU" sz="2800" b="1" dirty="0" smtClean="0">
                <a:solidFill>
                  <a:schemeClr val="tx2">
                    <a:lumMod val="50000"/>
                  </a:schemeClr>
                </a:solidFill>
              </a:rPr>
              <a:t>Основан на использовании для борьбы с вредными организмами специальных химических препаратов – </a:t>
            </a:r>
            <a:r>
              <a:rPr lang="ru-RU" sz="2800" b="1" u="sng" dirty="0" smtClean="0">
                <a:solidFill>
                  <a:schemeClr val="tx2">
                    <a:lumMod val="50000"/>
                  </a:schemeClr>
                </a:solidFill>
              </a:rPr>
              <a:t>пестицидов.</a:t>
            </a:r>
            <a:r>
              <a:rPr lang="ru-RU" sz="2800" b="1" dirty="0" smtClean="0">
                <a:solidFill>
                  <a:schemeClr val="tx2">
                    <a:lumMod val="50000"/>
                  </a:schemeClr>
                </a:solidFill>
              </a:rPr>
              <a:t> </a:t>
            </a:r>
          </a:p>
          <a:p>
            <a:pPr eaLnBrk="1" hangingPunct="1">
              <a:buFontTx/>
              <a:buNone/>
              <a:defRPr/>
            </a:pPr>
            <a:r>
              <a:rPr lang="ru-RU" sz="2800" b="1" dirty="0" smtClean="0">
                <a:solidFill>
                  <a:schemeClr val="tx2">
                    <a:lumMod val="50000"/>
                  </a:schemeClr>
                </a:solidFill>
              </a:rPr>
              <a:t> </a:t>
            </a:r>
          </a:p>
          <a:p>
            <a:pPr eaLnBrk="1" hangingPunct="1">
              <a:defRPr/>
            </a:pPr>
            <a:r>
              <a:rPr lang="ru-RU" sz="2800" b="1" dirty="0" smtClean="0">
                <a:solidFill>
                  <a:schemeClr val="tx2">
                    <a:lumMod val="50000"/>
                  </a:schemeClr>
                </a:solidFill>
              </a:rPr>
              <a:t>Основные направления: </a:t>
            </a:r>
            <a:r>
              <a:rPr lang="ru-RU" sz="2800" b="1" u="sng" dirty="0" smtClean="0">
                <a:solidFill>
                  <a:schemeClr val="tx2">
                    <a:lumMod val="50000"/>
                  </a:schemeClr>
                </a:solidFill>
              </a:rPr>
              <a:t>опрыскивание,</a:t>
            </a:r>
          </a:p>
          <a:p>
            <a:pPr eaLnBrk="1" hangingPunct="1">
              <a:buFontTx/>
              <a:buNone/>
              <a:defRPr/>
            </a:pPr>
            <a:r>
              <a:rPr lang="ru-RU" sz="2800" b="1" u="sng" dirty="0" smtClean="0">
                <a:solidFill>
                  <a:schemeClr val="tx2">
                    <a:lumMod val="50000"/>
                  </a:schemeClr>
                </a:solidFill>
              </a:rPr>
              <a:t>   опыливание, внутрипочвенное внесение,</a:t>
            </a:r>
          </a:p>
          <a:p>
            <a:pPr eaLnBrk="1" hangingPunct="1">
              <a:buFontTx/>
              <a:buNone/>
              <a:defRPr/>
            </a:pPr>
            <a:r>
              <a:rPr lang="ru-RU" sz="2800" b="1" u="sng" dirty="0" smtClean="0">
                <a:solidFill>
                  <a:schemeClr val="tx2">
                    <a:lumMod val="50000"/>
                  </a:schemeClr>
                </a:solidFill>
              </a:rPr>
              <a:t>   протравливание и т.д.</a:t>
            </a:r>
            <a:r>
              <a:rPr lang="ru-RU" sz="2800" b="1" dirty="0" smtClean="0">
                <a:solidFill>
                  <a:schemeClr val="tx2">
                    <a:lumMod val="50000"/>
                  </a:schemeClr>
                </a:solidFill>
              </a:rPr>
              <a:t>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7170" name="Picture 2" descr="D:\Documents\ml0008.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5" name="Прямоугольник 4"/>
          <p:cNvSpPr/>
          <p:nvPr/>
        </p:nvSpPr>
        <p:spPr>
          <a:xfrm>
            <a:off x="1447800" y="152400"/>
            <a:ext cx="6400800" cy="646331"/>
          </a:xfrm>
          <a:prstGeom prst="rect">
            <a:avLst/>
          </a:prstGeom>
          <a:solidFill>
            <a:schemeClr val="accent2">
              <a:lumMod val="20000"/>
              <a:lumOff val="80000"/>
            </a:schemeClr>
          </a:solidFill>
        </p:spPr>
        <p:txBody>
          <a:bodyPr wrap="square">
            <a:spAutoFit/>
          </a:bodyPr>
          <a:lstStyle/>
          <a:p>
            <a:pPr algn="ctr"/>
            <a:r>
              <a:rPr lang="ru-RU" sz="3600" b="1" dirty="0" smtClean="0">
                <a:solidFill>
                  <a:schemeClr val="accent2">
                    <a:lumMod val="50000"/>
                  </a:schemeClr>
                </a:solidFill>
              </a:rPr>
              <a:t>Интегрированный способ</a:t>
            </a:r>
            <a:endParaRPr lang="ru-RU" sz="3600" dirty="0">
              <a:solidFill>
                <a:schemeClr val="accent2">
                  <a:lumMod val="50000"/>
                </a:schemeClr>
              </a:solidFill>
            </a:endParaRPr>
          </a:p>
        </p:txBody>
      </p:sp>
      <p:sp>
        <p:nvSpPr>
          <p:cNvPr id="6" name="Прямоугольник 5"/>
          <p:cNvSpPr/>
          <p:nvPr/>
        </p:nvSpPr>
        <p:spPr>
          <a:xfrm>
            <a:off x="914400" y="1066800"/>
            <a:ext cx="7467600" cy="1815882"/>
          </a:xfrm>
          <a:prstGeom prst="rect">
            <a:avLst/>
          </a:prstGeom>
          <a:solidFill>
            <a:schemeClr val="accent2">
              <a:lumMod val="20000"/>
              <a:lumOff val="80000"/>
            </a:schemeClr>
          </a:solidFill>
        </p:spPr>
        <p:txBody>
          <a:bodyPr wrap="square">
            <a:spAutoFit/>
          </a:bodyPr>
          <a:lstStyle/>
          <a:p>
            <a:pPr eaLnBrk="1" hangingPunct="1">
              <a:buFont typeface="Arial" pitchFamily="34" charset="0"/>
              <a:buChar char="•"/>
            </a:pPr>
            <a:r>
              <a:rPr lang="ru-RU" sz="2800" dirty="0" smtClean="0">
                <a:solidFill>
                  <a:srgbClr val="990000"/>
                </a:solidFill>
              </a:rPr>
              <a:t> Основан на совместном использовании трёх  вышеперечисленных способов</a:t>
            </a:r>
          </a:p>
          <a:p>
            <a:pPr eaLnBrk="1" hangingPunct="1"/>
            <a:endParaRPr lang="ru-RU" sz="2800" dirty="0" smtClean="0">
              <a:solidFill>
                <a:srgbClr val="990000"/>
              </a:solidFill>
            </a:endParaRPr>
          </a:p>
          <a:p>
            <a:pPr eaLnBrk="1" hangingPunct="1">
              <a:buFont typeface="Arial" pitchFamily="34" charset="0"/>
              <a:buChar char="•"/>
            </a:pPr>
            <a:r>
              <a:rPr lang="ru-RU" sz="2800" u="sng" dirty="0" smtClean="0">
                <a:solidFill>
                  <a:srgbClr val="990000"/>
                </a:solidFill>
              </a:rPr>
              <a:t> Наиболее рационален и современен!!!</a:t>
            </a:r>
          </a:p>
        </p:txBody>
      </p:sp>
      <p:graphicFrame>
        <p:nvGraphicFramePr>
          <p:cNvPr id="428043" name="Object 11"/>
          <p:cNvGraphicFramePr>
            <a:graphicFrameLocks noChangeAspect="1"/>
          </p:cNvGraphicFramePr>
          <p:nvPr/>
        </p:nvGraphicFramePr>
        <p:xfrm>
          <a:off x="179388" y="4005263"/>
          <a:ext cx="2879725" cy="2519362"/>
        </p:xfrm>
        <a:graphic>
          <a:graphicData uri="http://schemas.openxmlformats.org/presentationml/2006/ole">
            <p:oleObj spid="_x0000_s1026" name="Слайд" r:id="rId4" imgW="4571972" imgH="3429047" progId="PowerPoint.Slide.8">
              <p:embed/>
            </p:oleObj>
          </a:graphicData>
        </a:graphic>
      </p:graphicFrame>
      <p:graphicFrame>
        <p:nvGraphicFramePr>
          <p:cNvPr id="428045" name="Object 13"/>
          <p:cNvGraphicFramePr>
            <a:graphicFrameLocks noChangeAspect="1"/>
          </p:cNvGraphicFramePr>
          <p:nvPr/>
        </p:nvGraphicFramePr>
        <p:xfrm>
          <a:off x="3132138" y="4005263"/>
          <a:ext cx="3024187" cy="2519362"/>
        </p:xfrm>
        <a:graphic>
          <a:graphicData uri="http://schemas.openxmlformats.org/presentationml/2006/ole">
            <p:oleObj spid="_x0000_s1027" name="Слайд" r:id="rId5" imgW="4571972" imgH="3429047" progId="PowerPoint.Slide.8">
              <p:embed/>
            </p:oleObj>
          </a:graphicData>
        </a:graphic>
      </p:graphicFrame>
      <p:graphicFrame>
        <p:nvGraphicFramePr>
          <p:cNvPr id="428036" name="Object 4"/>
          <p:cNvGraphicFramePr>
            <a:graphicFrameLocks noChangeAspect="1"/>
          </p:cNvGraphicFramePr>
          <p:nvPr/>
        </p:nvGraphicFramePr>
        <p:xfrm>
          <a:off x="6227763" y="4005263"/>
          <a:ext cx="2736850" cy="2519362"/>
        </p:xfrm>
        <a:graphic>
          <a:graphicData uri="http://schemas.openxmlformats.org/presentationml/2006/ole">
            <p:oleObj spid="_x0000_s1028" name="Слайд" r:id="rId6" imgW="4571972" imgH="3429047" progId="PowerPoint.Slide.8">
              <p:embed/>
            </p:oleObj>
          </a:graphicData>
        </a:graphic>
      </p:graphicFrame>
      <p:pic>
        <p:nvPicPr>
          <p:cNvPr id="10" name="Picture 3" descr="FLOWERS2"/>
          <p:cNvPicPr>
            <a:picLocks noChangeAspect="1" noChangeArrowheads="1"/>
          </p:cNvPicPr>
          <p:nvPr/>
        </p:nvPicPr>
        <p:blipFill>
          <a:blip r:embed="rId7" cstate="print"/>
          <a:srcRect/>
          <a:stretch>
            <a:fillRect/>
          </a:stretch>
        </p:blipFill>
        <p:spPr bwMode="auto">
          <a:xfrm>
            <a:off x="6875462" y="2057400"/>
            <a:ext cx="2268538" cy="18446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8" presetClass="entr" presetSubtype="0" accel="100000" fill="hold" nodeType="afterEffect">
                                  <p:stCondLst>
                                    <p:cond delay="1000"/>
                                  </p:stCondLst>
                                  <p:childTnLst>
                                    <p:set>
                                      <p:cBhvr>
                                        <p:cTn id="6" dur="1" fill="hold">
                                          <p:stCondLst>
                                            <p:cond delay="0"/>
                                          </p:stCondLst>
                                        </p:cTn>
                                        <p:tgtEl>
                                          <p:spTgt spid="428043"/>
                                        </p:tgtEl>
                                        <p:attrNameLst>
                                          <p:attrName>style.visibility</p:attrName>
                                        </p:attrNameLst>
                                      </p:cBhvr>
                                      <p:to>
                                        <p:strVal val="visible"/>
                                      </p:to>
                                    </p:set>
                                    <p:anim calcmode="lin" valueType="num">
                                      <p:cBhvr>
                                        <p:cTn id="7" dur="2000" fill="hold"/>
                                        <p:tgtEl>
                                          <p:spTgt spid="428043"/>
                                        </p:tgtEl>
                                        <p:attrNameLst>
                                          <p:attrName>ppt_w</p:attrName>
                                        </p:attrNameLst>
                                      </p:cBhvr>
                                      <p:tavLst>
                                        <p:tav tm="0">
                                          <p:val>
                                            <p:strVal val="#ppt_w*2.5"/>
                                          </p:val>
                                        </p:tav>
                                        <p:tav tm="100000">
                                          <p:val>
                                            <p:strVal val="#ppt_w"/>
                                          </p:val>
                                        </p:tav>
                                      </p:tavLst>
                                    </p:anim>
                                    <p:anim calcmode="lin" valueType="num">
                                      <p:cBhvr>
                                        <p:cTn id="8" dur="2000" fill="hold"/>
                                        <p:tgtEl>
                                          <p:spTgt spid="428043"/>
                                        </p:tgtEl>
                                        <p:attrNameLst>
                                          <p:attrName>ppt_h</p:attrName>
                                        </p:attrNameLst>
                                      </p:cBhvr>
                                      <p:tavLst>
                                        <p:tav tm="0">
                                          <p:val>
                                            <p:strVal val="#ppt_h*0.01"/>
                                          </p:val>
                                        </p:tav>
                                        <p:tav tm="100000">
                                          <p:val>
                                            <p:strVal val="#ppt_h"/>
                                          </p:val>
                                        </p:tav>
                                      </p:tavLst>
                                    </p:anim>
                                    <p:anim calcmode="lin" valueType="num">
                                      <p:cBhvr>
                                        <p:cTn id="9" dur="2000" fill="hold"/>
                                        <p:tgtEl>
                                          <p:spTgt spid="428043"/>
                                        </p:tgtEl>
                                        <p:attrNameLst>
                                          <p:attrName>ppt_x</p:attrName>
                                        </p:attrNameLst>
                                      </p:cBhvr>
                                      <p:tavLst>
                                        <p:tav tm="0">
                                          <p:val>
                                            <p:strVal val="#ppt_x"/>
                                          </p:val>
                                        </p:tav>
                                        <p:tav tm="100000">
                                          <p:val>
                                            <p:strVal val="#ppt_x"/>
                                          </p:val>
                                        </p:tav>
                                      </p:tavLst>
                                    </p:anim>
                                    <p:anim calcmode="lin" valueType="num">
                                      <p:cBhvr>
                                        <p:cTn id="10" dur="2000" fill="hold"/>
                                        <p:tgtEl>
                                          <p:spTgt spid="428043"/>
                                        </p:tgtEl>
                                        <p:attrNameLst>
                                          <p:attrName>ppt_y</p:attrName>
                                        </p:attrNameLst>
                                      </p:cBhvr>
                                      <p:tavLst>
                                        <p:tav tm="0">
                                          <p:val>
                                            <p:strVal val="#ppt_h+1"/>
                                          </p:val>
                                        </p:tav>
                                        <p:tav tm="100000">
                                          <p:val>
                                            <p:strVal val="#ppt_y"/>
                                          </p:val>
                                        </p:tav>
                                      </p:tavLst>
                                    </p:anim>
                                    <p:animEffect transition="in" filter="fade">
                                      <p:cBhvr>
                                        <p:cTn id="11" dur="2000"/>
                                        <p:tgtEl>
                                          <p:spTgt spid="428043"/>
                                        </p:tgtEl>
                                      </p:cBhvr>
                                    </p:animEffect>
                                  </p:childTnLst>
                                </p:cTn>
                              </p:par>
                            </p:childTnLst>
                          </p:cTn>
                        </p:par>
                        <p:par>
                          <p:cTn id="12" fill="hold">
                            <p:stCondLst>
                              <p:cond delay="3000"/>
                            </p:stCondLst>
                            <p:childTnLst>
                              <p:par>
                                <p:cTn id="13" presetID="55" presetClass="entr" presetSubtype="0" fill="hold" nodeType="afterEffect">
                                  <p:stCondLst>
                                    <p:cond delay="0"/>
                                  </p:stCondLst>
                                  <p:childTnLst>
                                    <p:set>
                                      <p:cBhvr>
                                        <p:cTn id="14" dur="1" fill="hold">
                                          <p:stCondLst>
                                            <p:cond delay="0"/>
                                          </p:stCondLst>
                                        </p:cTn>
                                        <p:tgtEl>
                                          <p:spTgt spid="428045"/>
                                        </p:tgtEl>
                                        <p:attrNameLst>
                                          <p:attrName>style.visibility</p:attrName>
                                        </p:attrNameLst>
                                      </p:cBhvr>
                                      <p:to>
                                        <p:strVal val="visible"/>
                                      </p:to>
                                    </p:set>
                                    <p:anim calcmode="lin" valueType="num">
                                      <p:cBhvr>
                                        <p:cTn id="15" dur="2000" fill="hold"/>
                                        <p:tgtEl>
                                          <p:spTgt spid="428045"/>
                                        </p:tgtEl>
                                        <p:attrNameLst>
                                          <p:attrName>ppt_w</p:attrName>
                                        </p:attrNameLst>
                                      </p:cBhvr>
                                      <p:tavLst>
                                        <p:tav tm="0">
                                          <p:val>
                                            <p:strVal val="#ppt_w*0.70"/>
                                          </p:val>
                                        </p:tav>
                                        <p:tav tm="100000">
                                          <p:val>
                                            <p:strVal val="#ppt_w"/>
                                          </p:val>
                                        </p:tav>
                                      </p:tavLst>
                                    </p:anim>
                                    <p:anim calcmode="lin" valueType="num">
                                      <p:cBhvr>
                                        <p:cTn id="16" dur="2000" fill="hold"/>
                                        <p:tgtEl>
                                          <p:spTgt spid="428045"/>
                                        </p:tgtEl>
                                        <p:attrNameLst>
                                          <p:attrName>ppt_h</p:attrName>
                                        </p:attrNameLst>
                                      </p:cBhvr>
                                      <p:tavLst>
                                        <p:tav tm="0">
                                          <p:val>
                                            <p:strVal val="#ppt_h"/>
                                          </p:val>
                                        </p:tav>
                                        <p:tav tm="100000">
                                          <p:val>
                                            <p:strVal val="#ppt_h"/>
                                          </p:val>
                                        </p:tav>
                                      </p:tavLst>
                                    </p:anim>
                                    <p:animEffect transition="in" filter="fade">
                                      <p:cBhvr>
                                        <p:cTn id="17" dur="2000"/>
                                        <p:tgtEl>
                                          <p:spTgt spid="428045"/>
                                        </p:tgtEl>
                                      </p:cBhvr>
                                    </p:animEffect>
                                  </p:childTnLst>
                                </p:cTn>
                              </p:par>
                            </p:childTnLst>
                          </p:cTn>
                        </p:par>
                        <p:par>
                          <p:cTn id="18" fill="hold">
                            <p:stCondLst>
                              <p:cond delay="5000"/>
                            </p:stCondLst>
                            <p:childTnLst>
                              <p:par>
                                <p:cTn id="19" presetID="26" presetClass="entr" presetSubtype="0" fill="hold" nodeType="afterEffect">
                                  <p:stCondLst>
                                    <p:cond delay="2000"/>
                                  </p:stCondLst>
                                  <p:childTnLst>
                                    <p:set>
                                      <p:cBhvr>
                                        <p:cTn id="20" dur="1" fill="hold">
                                          <p:stCondLst>
                                            <p:cond delay="0"/>
                                          </p:stCondLst>
                                        </p:cTn>
                                        <p:tgtEl>
                                          <p:spTgt spid="428036"/>
                                        </p:tgtEl>
                                        <p:attrNameLst>
                                          <p:attrName>style.visibility</p:attrName>
                                        </p:attrNameLst>
                                      </p:cBhvr>
                                      <p:to>
                                        <p:strVal val="visible"/>
                                      </p:to>
                                    </p:set>
                                    <p:animEffect transition="in" filter="wipe(down)">
                                      <p:cBhvr>
                                        <p:cTn id="21" dur="580">
                                          <p:stCondLst>
                                            <p:cond delay="0"/>
                                          </p:stCondLst>
                                        </p:cTn>
                                        <p:tgtEl>
                                          <p:spTgt spid="428036"/>
                                        </p:tgtEl>
                                      </p:cBhvr>
                                    </p:animEffect>
                                    <p:anim calcmode="lin" valueType="num">
                                      <p:cBhvr>
                                        <p:cTn id="22" dur="1822" tmFilter="0,0; 0.14,0.36; 0.43,0.73; 0.71,0.91; 1.0,1.0">
                                          <p:stCondLst>
                                            <p:cond delay="0"/>
                                          </p:stCondLst>
                                        </p:cTn>
                                        <p:tgtEl>
                                          <p:spTgt spid="428036"/>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428036"/>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428036"/>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428036"/>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428036"/>
                                        </p:tgtEl>
                                        <p:attrNameLst>
                                          <p:attrName>ppt_y</p:attrName>
                                        </p:attrNameLst>
                                      </p:cBhvr>
                                      <p:tavLst>
                                        <p:tav tm="0" fmla="#ppt_y-sin(pi*$)/81">
                                          <p:val>
                                            <p:fltVal val="0"/>
                                          </p:val>
                                        </p:tav>
                                        <p:tav tm="100000">
                                          <p:val>
                                            <p:fltVal val="1"/>
                                          </p:val>
                                        </p:tav>
                                      </p:tavLst>
                                    </p:anim>
                                    <p:animScale>
                                      <p:cBhvr>
                                        <p:cTn id="27" dur="26">
                                          <p:stCondLst>
                                            <p:cond delay="650"/>
                                          </p:stCondLst>
                                        </p:cTn>
                                        <p:tgtEl>
                                          <p:spTgt spid="428036"/>
                                        </p:tgtEl>
                                      </p:cBhvr>
                                      <p:to x="100000" y="60000"/>
                                    </p:animScale>
                                    <p:animScale>
                                      <p:cBhvr>
                                        <p:cTn id="28" dur="166" decel="50000">
                                          <p:stCondLst>
                                            <p:cond delay="676"/>
                                          </p:stCondLst>
                                        </p:cTn>
                                        <p:tgtEl>
                                          <p:spTgt spid="428036"/>
                                        </p:tgtEl>
                                      </p:cBhvr>
                                      <p:to x="100000" y="100000"/>
                                    </p:animScale>
                                    <p:animScale>
                                      <p:cBhvr>
                                        <p:cTn id="29" dur="26">
                                          <p:stCondLst>
                                            <p:cond delay="1312"/>
                                          </p:stCondLst>
                                        </p:cTn>
                                        <p:tgtEl>
                                          <p:spTgt spid="428036"/>
                                        </p:tgtEl>
                                      </p:cBhvr>
                                      <p:to x="100000" y="80000"/>
                                    </p:animScale>
                                    <p:animScale>
                                      <p:cBhvr>
                                        <p:cTn id="30" dur="166" decel="50000">
                                          <p:stCondLst>
                                            <p:cond delay="1338"/>
                                          </p:stCondLst>
                                        </p:cTn>
                                        <p:tgtEl>
                                          <p:spTgt spid="428036"/>
                                        </p:tgtEl>
                                      </p:cBhvr>
                                      <p:to x="100000" y="100000"/>
                                    </p:animScale>
                                    <p:animScale>
                                      <p:cBhvr>
                                        <p:cTn id="31" dur="26">
                                          <p:stCondLst>
                                            <p:cond delay="1642"/>
                                          </p:stCondLst>
                                        </p:cTn>
                                        <p:tgtEl>
                                          <p:spTgt spid="428036"/>
                                        </p:tgtEl>
                                      </p:cBhvr>
                                      <p:to x="100000" y="90000"/>
                                    </p:animScale>
                                    <p:animScale>
                                      <p:cBhvr>
                                        <p:cTn id="32" dur="166" decel="50000">
                                          <p:stCondLst>
                                            <p:cond delay="1668"/>
                                          </p:stCondLst>
                                        </p:cTn>
                                        <p:tgtEl>
                                          <p:spTgt spid="428036"/>
                                        </p:tgtEl>
                                      </p:cBhvr>
                                      <p:to x="100000" y="100000"/>
                                    </p:animScale>
                                    <p:animScale>
                                      <p:cBhvr>
                                        <p:cTn id="33" dur="26">
                                          <p:stCondLst>
                                            <p:cond delay="1808"/>
                                          </p:stCondLst>
                                        </p:cTn>
                                        <p:tgtEl>
                                          <p:spTgt spid="428036"/>
                                        </p:tgtEl>
                                      </p:cBhvr>
                                      <p:to x="100000" y="95000"/>
                                    </p:animScale>
                                    <p:animScale>
                                      <p:cBhvr>
                                        <p:cTn id="34" dur="166" decel="50000">
                                          <p:stCondLst>
                                            <p:cond delay="1834"/>
                                          </p:stCondLst>
                                        </p:cTn>
                                        <p:tgtEl>
                                          <p:spTgt spid="42803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7170" name="Picture 2" descr="D:\Documents\ml0008.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Прямоугольник 4"/>
          <p:cNvSpPr/>
          <p:nvPr/>
        </p:nvSpPr>
        <p:spPr>
          <a:xfrm>
            <a:off x="2971800" y="228600"/>
            <a:ext cx="3657600" cy="769441"/>
          </a:xfrm>
          <a:prstGeom prst="rect">
            <a:avLst/>
          </a:prstGeom>
          <a:solidFill>
            <a:schemeClr val="accent2">
              <a:lumMod val="20000"/>
              <a:lumOff val="80000"/>
            </a:schemeClr>
          </a:solidFill>
        </p:spPr>
        <p:txBody>
          <a:bodyPr wrap="square">
            <a:spAutoFit/>
          </a:bodyPr>
          <a:lstStyle/>
          <a:p>
            <a:pPr algn="ctr"/>
            <a:r>
              <a:rPr lang="ru-RU" sz="4400" b="1" dirty="0" smtClean="0">
                <a:solidFill>
                  <a:schemeClr val="accent2">
                    <a:lumMod val="50000"/>
                  </a:schemeClr>
                </a:solidFill>
              </a:rPr>
              <a:t>Опыливание</a:t>
            </a:r>
            <a:endParaRPr lang="ru-RU" sz="4400" b="1" dirty="0">
              <a:solidFill>
                <a:schemeClr val="accent2">
                  <a:lumMod val="50000"/>
                </a:schemeClr>
              </a:solidFill>
            </a:endParaRPr>
          </a:p>
        </p:txBody>
      </p:sp>
      <p:sp>
        <p:nvSpPr>
          <p:cNvPr id="6" name="Прямоугольник 5"/>
          <p:cNvSpPr/>
          <p:nvPr/>
        </p:nvSpPr>
        <p:spPr>
          <a:xfrm>
            <a:off x="990600" y="1295400"/>
            <a:ext cx="7315200" cy="4832092"/>
          </a:xfrm>
          <a:prstGeom prst="rect">
            <a:avLst/>
          </a:prstGeom>
          <a:solidFill>
            <a:schemeClr val="accent2">
              <a:lumMod val="20000"/>
              <a:lumOff val="80000"/>
            </a:schemeClr>
          </a:solidFill>
        </p:spPr>
        <p:txBody>
          <a:bodyPr wrap="square">
            <a:spAutoFit/>
          </a:bodyPr>
          <a:lstStyle/>
          <a:p>
            <a:pPr eaLnBrk="1" hangingPunct="1">
              <a:defRPr/>
            </a:pPr>
            <a:r>
              <a:rPr lang="ru-RU" sz="4400" dirty="0" smtClean="0"/>
              <a:t>При этом, менее распространённом методе, пестициды вносятся методом распыления сухого порошка  ядохимиката на обрабатываемую поверхность растений.</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7170" name="Picture 2" descr="D:\Documents\ml0008.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Прямоугольник 4"/>
          <p:cNvSpPr/>
          <p:nvPr/>
        </p:nvSpPr>
        <p:spPr>
          <a:xfrm>
            <a:off x="990600" y="304800"/>
            <a:ext cx="7315200" cy="646331"/>
          </a:xfrm>
          <a:prstGeom prst="rect">
            <a:avLst/>
          </a:prstGeom>
          <a:solidFill>
            <a:srgbClr val="92D050"/>
          </a:solidFill>
        </p:spPr>
        <p:txBody>
          <a:bodyPr wrap="square">
            <a:spAutoFit/>
          </a:bodyPr>
          <a:lstStyle/>
          <a:p>
            <a:pPr algn="ctr"/>
            <a:r>
              <a:rPr lang="ru-RU" sz="3600" b="1" dirty="0" smtClean="0"/>
              <a:t>Протравливание семян и клубней</a:t>
            </a:r>
            <a:r>
              <a:rPr lang="ru-RU" b="1" dirty="0" smtClean="0"/>
              <a:t>.</a:t>
            </a:r>
            <a:endParaRPr lang="ru-RU" b="1" dirty="0"/>
          </a:p>
        </p:txBody>
      </p:sp>
      <p:sp>
        <p:nvSpPr>
          <p:cNvPr id="6" name="Прямоугольник 5"/>
          <p:cNvSpPr/>
          <p:nvPr/>
        </p:nvSpPr>
        <p:spPr>
          <a:xfrm>
            <a:off x="762000" y="1219200"/>
            <a:ext cx="7620000" cy="5078313"/>
          </a:xfrm>
          <a:prstGeom prst="rect">
            <a:avLst/>
          </a:prstGeom>
          <a:solidFill>
            <a:srgbClr val="92D050"/>
          </a:solidFill>
        </p:spPr>
        <p:txBody>
          <a:bodyPr wrap="square">
            <a:spAutoFit/>
          </a:bodyPr>
          <a:lstStyle/>
          <a:p>
            <a:pPr algn="just" eaLnBrk="1" hangingPunct="1">
              <a:defRPr/>
            </a:pPr>
            <a:r>
              <a:rPr lang="ru-RU" sz="3600" dirty="0" smtClean="0">
                <a:solidFill>
                  <a:schemeClr val="tx2">
                    <a:lumMod val="50000"/>
                  </a:schemeClr>
                </a:solidFill>
              </a:rPr>
              <a:t>       Этим методом обрабатывают семена и клубни растений в </a:t>
            </a:r>
            <a:r>
              <a:rPr lang="ru-RU" sz="3600" dirty="0" err="1" smtClean="0">
                <a:solidFill>
                  <a:schemeClr val="tx2">
                    <a:lumMod val="50000"/>
                  </a:schemeClr>
                </a:solidFill>
              </a:rPr>
              <a:t>допосадочный</a:t>
            </a:r>
            <a:r>
              <a:rPr lang="ru-RU" sz="3600" dirty="0" smtClean="0">
                <a:solidFill>
                  <a:schemeClr val="tx2">
                    <a:lumMod val="50000"/>
                  </a:schemeClr>
                </a:solidFill>
              </a:rPr>
              <a:t> и </a:t>
            </a:r>
            <a:r>
              <a:rPr lang="ru-RU" sz="3600" dirty="0" err="1" smtClean="0">
                <a:solidFill>
                  <a:schemeClr val="tx2">
                    <a:lumMod val="50000"/>
                  </a:schemeClr>
                </a:solidFill>
              </a:rPr>
              <a:t>допосевной</a:t>
            </a:r>
            <a:r>
              <a:rPr lang="ru-RU" sz="3600" dirty="0" smtClean="0">
                <a:solidFill>
                  <a:schemeClr val="tx2">
                    <a:lumMod val="50000"/>
                  </a:schemeClr>
                </a:solidFill>
              </a:rPr>
              <a:t> период.</a:t>
            </a:r>
          </a:p>
          <a:p>
            <a:pPr algn="just" eaLnBrk="1" hangingPunct="1">
              <a:defRPr/>
            </a:pPr>
            <a:r>
              <a:rPr lang="ru-RU" sz="3600" dirty="0" smtClean="0">
                <a:solidFill>
                  <a:schemeClr val="tx2">
                    <a:lumMod val="50000"/>
                  </a:schemeClr>
                </a:solidFill>
              </a:rPr>
              <a:t>       Семена и клубни покрывают тончайшим слоем специальных ядохимикатов – фунгицидов, с целью защиты проростков растений от поражения грибковыми, вирусными и другими заболеваниями.</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7170" name="Picture 2" descr="D:\Documents\ml0008.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Прямоугольник 4"/>
          <p:cNvSpPr/>
          <p:nvPr/>
        </p:nvSpPr>
        <p:spPr>
          <a:xfrm>
            <a:off x="1447800" y="533400"/>
            <a:ext cx="6400800" cy="646331"/>
          </a:xfrm>
          <a:prstGeom prst="rect">
            <a:avLst/>
          </a:prstGeom>
          <a:solidFill>
            <a:srgbClr val="92D050"/>
          </a:solidFill>
        </p:spPr>
        <p:txBody>
          <a:bodyPr wrap="square">
            <a:spAutoFit/>
          </a:bodyPr>
          <a:lstStyle/>
          <a:p>
            <a:pPr algn="ctr"/>
            <a:r>
              <a:rPr lang="ru-RU" sz="3600" b="1" dirty="0" smtClean="0"/>
              <a:t>Внутрипочвенное внесение</a:t>
            </a:r>
            <a:endParaRPr lang="ru-RU" sz="3600" b="1" dirty="0"/>
          </a:p>
        </p:txBody>
      </p:sp>
      <p:sp>
        <p:nvSpPr>
          <p:cNvPr id="6" name="Прямоугольник 5"/>
          <p:cNvSpPr/>
          <p:nvPr/>
        </p:nvSpPr>
        <p:spPr>
          <a:xfrm>
            <a:off x="609600" y="1828800"/>
            <a:ext cx="8153400" cy="4524315"/>
          </a:xfrm>
          <a:prstGeom prst="rect">
            <a:avLst/>
          </a:prstGeom>
          <a:solidFill>
            <a:srgbClr val="FFFF00"/>
          </a:solidFill>
        </p:spPr>
        <p:txBody>
          <a:bodyPr wrap="square">
            <a:spAutoFit/>
          </a:bodyPr>
          <a:lstStyle/>
          <a:p>
            <a:pPr eaLnBrk="1" hangingPunct="1">
              <a:defRPr/>
            </a:pPr>
            <a:r>
              <a:rPr lang="ru-RU" sz="3600" dirty="0" smtClean="0"/>
              <a:t>Этот метод основан на внесении жидких и гранулированных пестицидов внутрь пахотного горизонта, с целью уничтожения проростков сорняков в паровых полях.</a:t>
            </a:r>
          </a:p>
          <a:p>
            <a:pPr eaLnBrk="1" hangingPunct="1">
              <a:buFontTx/>
              <a:buNone/>
              <a:defRPr/>
            </a:pPr>
            <a:r>
              <a:rPr lang="ru-RU" sz="3600" dirty="0" smtClean="0"/>
              <a:t>   Аналог наиболее распространённого способа внесения удобрений - локального.</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7170" name="Picture 2" descr="D:\Documents\ml0008.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6" name="Прямоугольник 5"/>
          <p:cNvSpPr/>
          <p:nvPr/>
        </p:nvSpPr>
        <p:spPr>
          <a:xfrm>
            <a:off x="990600" y="152400"/>
            <a:ext cx="7315200" cy="523220"/>
          </a:xfrm>
          <a:prstGeom prst="rect">
            <a:avLst/>
          </a:prstGeom>
          <a:solidFill>
            <a:schemeClr val="accent2">
              <a:lumMod val="60000"/>
              <a:lumOff val="40000"/>
            </a:schemeClr>
          </a:solidFill>
        </p:spPr>
        <p:txBody>
          <a:bodyPr wrap="square">
            <a:spAutoFit/>
          </a:bodyPr>
          <a:lstStyle/>
          <a:p>
            <a:pPr algn="ctr"/>
            <a:r>
              <a:rPr lang="ru-RU" sz="2800" b="1" dirty="0" smtClean="0"/>
              <a:t>Вопросы на закрепление нового материала:</a:t>
            </a:r>
            <a:endParaRPr lang="ru-RU" sz="2800" b="1" dirty="0"/>
          </a:p>
        </p:txBody>
      </p:sp>
      <p:sp>
        <p:nvSpPr>
          <p:cNvPr id="7" name="Прямоугольник 6"/>
          <p:cNvSpPr/>
          <p:nvPr/>
        </p:nvSpPr>
        <p:spPr>
          <a:xfrm>
            <a:off x="228600" y="914400"/>
            <a:ext cx="5562600" cy="954107"/>
          </a:xfrm>
          <a:prstGeom prst="rect">
            <a:avLst/>
          </a:prstGeom>
          <a:solidFill>
            <a:srgbClr val="00B0F0"/>
          </a:solidFill>
        </p:spPr>
        <p:txBody>
          <a:bodyPr wrap="square">
            <a:spAutoFit/>
          </a:bodyPr>
          <a:lstStyle/>
          <a:p>
            <a:r>
              <a:rPr lang="ru-RU" sz="2800" dirty="0" smtClean="0"/>
              <a:t>1</a:t>
            </a:r>
            <a:r>
              <a:rPr lang="ru-RU" sz="2800" b="1" dirty="0" smtClean="0"/>
              <a:t>. </a:t>
            </a:r>
            <a:r>
              <a:rPr lang="ru-RU" sz="2400" b="1" dirty="0" smtClean="0"/>
              <a:t>Назначение машин для химической защиты растений</a:t>
            </a:r>
            <a:r>
              <a:rPr lang="ru-RU" sz="2800" b="1" dirty="0" smtClean="0"/>
              <a:t>? </a:t>
            </a:r>
            <a:endParaRPr lang="ru-RU" sz="2800" b="1" dirty="0"/>
          </a:p>
        </p:txBody>
      </p:sp>
      <p:sp>
        <p:nvSpPr>
          <p:cNvPr id="8" name="Прямоугольник 7"/>
          <p:cNvSpPr/>
          <p:nvPr/>
        </p:nvSpPr>
        <p:spPr>
          <a:xfrm>
            <a:off x="1905000" y="2057400"/>
            <a:ext cx="5181600" cy="1569660"/>
          </a:xfrm>
          <a:prstGeom prst="rect">
            <a:avLst/>
          </a:prstGeom>
          <a:solidFill>
            <a:srgbClr val="FFFF00"/>
          </a:solidFill>
        </p:spPr>
        <p:txBody>
          <a:bodyPr wrap="square">
            <a:spAutoFit/>
          </a:bodyPr>
          <a:lstStyle/>
          <a:p>
            <a:r>
              <a:rPr lang="ru-RU" sz="2400" b="1" dirty="0" smtClean="0"/>
              <a:t>2. Перечислите агротехнические требования предъявляемые к машинам для химической защиты растений</a:t>
            </a:r>
            <a:endParaRPr lang="ru-RU" sz="2400" b="1" dirty="0"/>
          </a:p>
        </p:txBody>
      </p:sp>
      <p:sp>
        <p:nvSpPr>
          <p:cNvPr id="9" name="Прямоугольник 8"/>
          <p:cNvSpPr/>
          <p:nvPr/>
        </p:nvSpPr>
        <p:spPr>
          <a:xfrm>
            <a:off x="3124200" y="4038600"/>
            <a:ext cx="4876800" cy="1200329"/>
          </a:xfrm>
          <a:prstGeom prst="rect">
            <a:avLst/>
          </a:prstGeom>
          <a:solidFill>
            <a:srgbClr val="92D050"/>
          </a:solidFill>
        </p:spPr>
        <p:txBody>
          <a:bodyPr wrap="square">
            <a:spAutoFit/>
          </a:bodyPr>
          <a:lstStyle/>
          <a:p>
            <a:r>
              <a:rPr lang="ru-RU" sz="2400" b="1" dirty="0" smtClean="0"/>
              <a:t>3. Как классифицируются машин для химической  защиты растений?</a:t>
            </a:r>
            <a:endParaRPr lang="ru-RU" sz="2400" b="1" dirty="0"/>
          </a:p>
        </p:txBody>
      </p:sp>
      <p:sp>
        <p:nvSpPr>
          <p:cNvPr id="10" name="Прямоугольник 9"/>
          <p:cNvSpPr/>
          <p:nvPr/>
        </p:nvSpPr>
        <p:spPr>
          <a:xfrm>
            <a:off x="4724400" y="5562600"/>
            <a:ext cx="4038600" cy="954107"/>
          </a:xfrm>
          <a:prstGeom prst="rect">
            <a:avLst/>
          </a:prstGeom>
          <a:solidFill>
            <a:srgbClr val="FFC000"/>
          </a:solidFill>
        </p:spPr>
        <p:txBody>
          <a:bodyPr wrap="square">
            <a:spAutoFit/>
          </a:bodyPr>
          <a:lstStyle/>
          <a:p>
            <a:r>
              <a:rPr lang="ru-RU" sz="2400" b="1" dirty="0" smtClean="0"/>
              <a:t>4. </a:t>
            </a:r>
            <a:r>
              <a:rPr lang="ru-RU" sz="2800" b="1" dirty="0" smtClean="0"/>
              <a:t>Назовите способы защиты растений</a:t>
            </a:r>
            <a:endParaRPr lang="ru-RU" sz="2800" b="1" dirty="0"/>
          </a:p>
        </p:txBody>
      </p:sp>
      <p:pic>
        <p:nvPicPr>
          <p:cNvPr id="13" name="Picture 8" descr="CRTN009"/>
          <p:cNvPicPr>
            <a:picLocks noChangeAspect="1" noChangeArrowheads="1"/>
          </p:cNvPicPr>
          <p:nvPr/>
        </p:nvPicPr>
        <p:blipFill>
          <a:blip r:embed="rId3" cstate="print"/>
          <a:srcRect/>
          <a:stretch>
            <a:fillRect/>
          </a:stretch>
        </p:blipFill>
        <p:spPr bwMode="auto">
          <a:xfrm>
            <a:off x="6624663" y="762000"/>
            <a:ext cx="2519337" cy="1981200"/>
          </a:xfrm>
          <a:prstGeom prst="rect">
            <a:avLst/>
          </a:prstGeom>
          <a:noFill/>
          <a:ln w="9525">
            <a:noFill/>
            <a:miter lim="800000"/>
            <a:headEnd/>
            <a:tailEnd/>
          </a:ln>
        </p:spPr>
      </p:pic>
      <p:pic>
        <p:nvPicPr>
          <p:cNvPr id="14" name="Picture 8" descr="ALIEN095"/>
          <p:cNvPicPr>
            <a:picLocks noChangeAspect="1" noChangeArrowheads="1"/>
          </p:cNvPicPr>
          <p:nvPr/>
        </p:nvPicPr>
        <p:blipFill>
          <a:blip r:embed="rId4" cstate="print"/>
          <a:srcRect/>
          <a:stretch>
            <a:fillRect/>
          </a:stretch>
        </p:blipFill>
        <p:spPr bwMode="auto">
          <a:xfrm rot="2970585">
            <a:off x="228600" y="4191000"/>
            <a:ext cx="2987675" cy="2217738"/>
          </a:xfrm>
          <a:prstGeom prst="rect">
            <a:avLst/>
          </a:prstGeom>
          <a:noFill/>
          <a:ln w="9525">
            <a:noFill/>
            <a:miter lim="800000"/>
            <a:headEnd/>
            <a:tailEnd/>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4" name="Picture 2" descr="D:\Documents\ml0008.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Прямоугольник 4"/>
          <p:cNvSpPr/>
          <p:nvPr/>
        </p:nvSpPr>
        <p:spPr>
          <a:xfrm>
            <a:off x="2133601" y="1676400"/>
            <a:ext cx="5638800" cy="707886"/>
          </a:xfrm>
          <a:prstGeom prst="rect">
            <a:avLst/>
          </a:prstGeom>
          <a:solidFill>
            <a:schemeClr val="bg1">
              <a:lumMod val="95000"/>
            </a:schemeClr>
          </a:solidFill>
        </p:spPr>
        <p:txBody>
          <a:bodyPr wrap="square">
            <a:spAutoFit/>
          </a:bodyPr>
          <a:lstStyle/>
          <a:p>
            <a:pPr algn="ctr"/>
            <a:r>
              <a:rPr lang="ru-RU" sz="4000" b="1" dirty="0" smtClean="0">
                <a:solidFill>
                  <a:srgbClr val="990099"/>
                </a:solidFill>
              </a:rPr>
              <a:t>Домашнее задание:</a:t>
            </a:r>
            <a:endParaRPr lang="ru-RU" sz="4000" b="1" dirty="0">
              <a:solidFill>
                <a:srgbClr val="990099"/>
              </a:solidFill>
            </a:endParaRPr>
          </a:p>
        </p:txBody>
      </p:sp>
      <p:sp>
        <p:nvSpPr>
          <p:cNvPr id="9" name="Прямоугольник 8"/>
          <p:cNvSpPr/>
          <p:nvPr/>
        </p:nvSpPr>
        <p:spPr>
          <a:xfrm>
            <a:off x="685800" y="3048000"/>
            <a:ext cx="7924800" cy="2456057"/>
          </a:xfrm>
          <a:prstGeom prst="rect">
            <a:avLst/>
          </a:prstGeom>
          <a:solidFill>
            <a:srgbClr val="92D050"/>
          </a:solidFill>
        </p:spPr>
        <p:txBody>
          <a:bodyPr wrap="square">
            <a:spAutoFit/>
          </a:bodyPr>
          <a:lstStyle/>
          <a:p>
            <a:pPr algn="ctr" eaLnBrk="1" hangingPunct="1">
              <a:lnSpc>
                <a:spcPct val="80000"/>
              </a:lnSpc>
              <a:defRPr/>
            </a:pPr>
            <a:r>
              <a:rPr lang="ru-RU" sz="4800" dirty="0" smtClean="0"/>
              <a:t>Повторить материал урока:  </a:t>
            </a:r>
            <a:r>
              <a:rPr lang="ru-RU" sz="4800" i="1" dirty="0" smtClean="0"/>
              <a:t>учебник  В.М. Халанский  «Сельскохозяйственные машины» стр. 209-227.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4" name="Picture 2" descr="D:\Documents\ml0008.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Прямоугольник 4"/>
          <p:cNvSpPr/>
          <p:nvPr/>
        </p:nvSpPr>
        <p:spPr>
          <a:xfrm>
            <a:off x="304801" y="304800"/>
            <a:ext cx="3581399" cy="769441"/>
          </a:xfrm>
          <a:prstGeom prst="rect">
            <a:avLst/>
          </a:prstGeom>
          <a:solidFill>
            <a:srgbClr val="FFC000"/>
          </a:solidFill>
        </p:spPr>
        <p:txBody>
          <a:bodyPr wrap="square">
            <a:spAutoFit/>
          </a:bodyPr>
          <a:lstStyle/>
          <a:p>
            <a:pPr algn="ctr"/>
            <a:r>
              <a:rPr lang="ru-RU" sz="4400" b="1" dirty="0" smtClean="0">
                <a:solidFill>
                  <a:schemeClr val="accent2">
                    <a:lumMod val="75000"/>
                  </a:schemeClr>
                </a:solidFill>
              </a:rPr>
              <a:t>Рефлексия</a:t>
            </a:r>
            <a:endParaRPr lang="ru-RU" sz="4400" b="1" dirty="0">
              <a:solidFill>
                <a:schemeClr val="accent2">
                  <a:lumMod val="75000"/>
                </a:schemeClr>
              </a:solidFill>
            </a:endParaRPr>
          </a:p>
        </p:txBody>
      </p:sp>
      <p:pic>
        <p:nvPicPr>
          <p:cNvPr id="6" name="Picture 2" descr="http://cdn.freebievectors.com/illustrations/7/s/suitcase-clip-art/preview.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79512" y="1412776"/>
            <a:ext cx="3079750" cy="2803525"/>
          </a:xfrm>
          <a:prstGeom prst="rect">
            <a:avLst/>
          </a:prstGeom>
          <a:noFill/>
          <a:ln w="9525">
            <a:noFill/>
            <a:miter lim="800000"/>
            <a:headEnd/>
            <a:tailEnd/>
          </a:ln>
        </p:spPr>
      </p:pic>
      <p:pic>
        <p:nvPicPr>
          <p:cNvPr id="7" name="Picture 6" descr="значок, открытый, мультфильм, металл, может, из"/>
          <p:cNvPicPr>
            <a:picLocks noChangeAspect="1" noChangeArrowheads="1"/>
          </p:cNvPicPr>
          <p:nvPr/>
        </p:nvPicPr>
        <p:blipFill>
          <a:blip r:embed="rId4" cstate="print"/>
          <a:srcRect/>
          <a:stretch>
            <a:fillRect/>
          </a:stretch>
        </p:blipFill>
        <p:spPr bwMode="auto">
          <a:xfrm>
            <a:off x="5867400" y="981075"/>
            <a:ext cx="3276600" cy="3409950"/>
          </a:xfrm>
          <a:prstGeom prst="rect">
            <a:avLst/>
          </a:prstGeom>
          <a:noFill/>
          <a:ln w="9525">
            <a:noFill/>
            <a:miter lim="800000"/>
            <a:headEnd/>
            <a:tailEnd/>
          </a:ln>
        </p:spPr>
      </p:pic>
      <p:pic>
        <p:nvPicPr>
          <p:cNvPr id="8" name="Picture 4" descr="http://images.ritek.nov.ru/151872.jpg"/>
          <p:cNvPicPr>
            <a:picLocks noChangeAspect="1" noChangeArrowheads="1"/>
          </p:cNvPicPr>
          <p:nvPr/>
        </p:nvPicPr>
        <p:blipFill>
          <a:blip r:embed="rId5" cstate="print">
            <a:clrChange>
              <a:clrFrom>
                <a:srgbClr val="FEFEFE"/>
              </a:clrFrom>
              <a:clrTo>
                <a:srgbClr val="FEFEFE">
                  <a:alpha val="0"/>
                </a:srgbClr>
              </a:clrTo>
            </a:clrChange>
          </a:blip>
          <a:srcRect/>
          <a:stretch>
            <a:fillRect/>
          </a:stretch>
        </p:blipFill>
        <p:spPr bwMode="auto">
          <a:xfrm>
            <a:off x="3276600" y="549275"/>
            <a:ext cx="3019425" cy="3619500"/>
          </a:xfrm>
          <a:prstGeom prst="rect">
            <a:avLst/>
          </a:prstGeom>
          <a:noFill/>
          <a:ln w="9525">
            <a:noFill/>
            <a:miter lim="800000"/>
            <a:headEnd/>
            <a:tailEnd/>
          </a:ln>
        </p:spPr>
      </p:pic>
      <p:sp>
        <p:nvSpPr>
          <p:cNvPr id="9" name="Прямоугольник 8"/>
          <p:cNvSpPr/>
          <p:nvPr/>
        </p:nvSpPr>
        <p:spPr>
          <a:xfrm>
            <a:off x="1219200" y="4495799"/>
            <a:ext cx="6705600" cy="2185214"/>
          </a:xfrm>
          <a:prstGeom prst="rect">
            <a:avLst/>
          </a:prstGeom>
          <a:solidFill>
            <a:schemeClr val="accent5">
              <a:lumMod val="20000"/>
              <a:lumOff val="80000"/>
            </a:schemeClr>
          </a:solidFill>
        </p:spPr>
        <p:txBody>
          <a:bodyPr wrap="square">
            <a:spAutoFit/>
          </a:bodyPr>
          <a:lstStyle/>
          <a:p>
            <a:pPr algn="ctr" eaLnBrk="0" hangingPunct="0"/>
            <a:r>
              <a:rPr lang="ru-RU" sz="2400" b="1" dirty="0" smtClean="0">
                <a:solidFill>
                  <a:srgbClr val="0000FF"/>
                </a:solidFill>
                <a:ea typeface="Times New Roman" pitchFamily="18" charset="0"/>
                <a:cs typeface="Arial" pitchFamily="34" charset="0"/>
              </a:rPr>
              <a:t>Чемодан – всё, что пригодится в дальнейшем.</a:t>
            </a:r>
          </a:p>
          <a:p>
            <a:pPr algn="ctr" eaLnBrk="0" hangingPunct="0"/>
            <a:r>
              <a:rPr lang="ru-RU" sz="2400" b="1" dirty="0" smtClean="0">
                <a:solidFill>
                  <a:srgbClr val="0000FF"/>
                </a:solidFill>
                <a:ea typeface="Times New Roman" pitchFamily="18" charset="0"/>
                <a:cs typeface="Arial" pitchFamily="34" charset="0"/>
              </a:rPr>
              <a:t>Мясорубка – информацию переработаю.</a:t>
            </a:r>
          </a:p>
          <a:p>
            <a:pPr algn="ctr" eaLnBrk="0" hangingPunct="0"/>
            <a:r>
              <a:rPr lang="ru-RU" sz="2400" b="1" dirty="0" smtClean="0">
                <a:solidFill>
                  <a:srgbClr val="0000FF"/>
                </a:solidFill>
                <a:ea typeface="Times New Roman" pitchFamily="18" charset="0"/>
                <a:cs typeface="Arial" pitchFamily="34" charset="0"/>
              </a:rPr>
              <a:t>Корзина – всё выброшу</a:t>
            </a:r>
            <a:r>
              <a:rPr lang="ru-RU" sz="2400" b="1" dirty="0" smtClean="0">
                <a:ea typeface="Times New Roman" pitchFamily="18" charset="0"/>
                <a:cs typeface="Arial" pitchFamily="34" charset="0"/>
              </a:rPr>
              <a:t>.</a:t>
            </a:r>
          </a:p>
          <a:p>
            <a:pPr eaLnBrk="0" hangingPunct="0"/>
            <a:endParaRPr lang="ru-RU" sz="1600" dirty="0" smtClean="0">
              <a:ea typeface="Times New Roman" pitchFamily="18" charset="0"/>
              <a:cs typeface="Arial" pitchFamily="34" charset="0"/>
            </a:endParaRPr>
          </a:p>
          <a:p>
            <a:pPr algn="ctr" eaLnBrk="0" hangingPunct="0"/>
            <a:r>
              <a:rPr lang="ru-RU" sz="2400" b="1" dirty="0" smtClean="0">
                <a:solidFill>
                  <a:srgbClr val="FF0000"/>
                </a:solidFill>
                <a:ea typeface="Times New Roman" pitchFamily="18" charset="0"/>
                <a:cs typeface="Arial" pitchFamily="34" charset="0"/>
              </a:rPr>
              <a:t>Как  ВЫ поступите с информацией, </a:t>
            </a:r>
          </a:p>
          <a:p>
            <a:pPr algn="ctr" eaLnBrk="0" hangingPunct="0"/>
            <a:r>
              <a:rPr lang="ru-RU" sz="2400" b="1" dirty="0" smtClean="0">
                <a:solidFill>
                  <a:srgbClr val="FF0000"/>
                </a:solidFill>
                <a:ea typeface="Times New Roman" pitchFamily="18" charset="0"/>
                <a:cs typeface="Arial" pitchFamily="34" charset="0"/>
              </a:rPr>
              <a:t>полученной на занятии, ответ дать вслух.</a:t>
            </a:r>
            <a:endParaRPr lang="ru-RU" sz="2400" b="1" dirty="0">
              <a:solidFill>
                <a:srgbClr val="FF0000"/>
              </a:solidFill>
              <a:ea typeface="Times New Roman" pitchFamily="18" charset="0"/>
              <a:cs typeface="Arial" pitchFamily="34" charset="0"/>
            </a:endParaRPr>
          </a:p>
        </p:txBody>
      </p:sp>
      <p:pic>
        <p:nvPicPr>
          <p:cNvPr id="10" name="Picture 6" descr="значок, открытый, мультфильм, металл, может, из"/>
          <p:cNvPicPr>
            <a:picLocks noChangeAspect="1" noChangeArrowheads="1"/>
          </p:cNvPicPr>
          <p:nvPr/>
        </p:nvPicPr>
        <p:blipFill>
          <a:blip r:embed="rId4" cstate="print"/>
          <a:srcRect/>
          <a:stretch>
            <a:fillRect/>
          </a:stretch>
        </p:blipFill>
        <p:spPr bwMode="auto">
          <a:xfrm>
            <a:off x="5867400" y="990600"/>
            <a:ext cx="3276600" cy="3409950"/>
          </a:xfrm>
          <a:prstGeom prst="rect">
            <a:avLst/>
          </a:prstGeom>
          <a:noFill/>
          <a:ln w="9525">
            <a:noFill/>
            <a:miter lim="800000"/>
            <a:headEnd/>
            <a:tailEnd/>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4" name="Picture 2" descr="D:\Documents\ml0008.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Прямоугольник 4"/>
          <p:cNvSpPr/>
          <p:nvPr/>
        </p:nvSpPr>
        <p:spPr>
          <a:xfrm>
            <a:off x="1219201" y="1219200"/>
            <a:ext cx="6553200" cy="769441"/>
          </a:xfrm>
          <a:prstGeom prst="rect">
            <a:avLst/>
          </a:prstGeom>
          <a:solidFill>
            <a:schemeClr val="accent4">
              <a:lumMod val="40000"/>
              <a:lumOff val="60000"/>
            </a:schemeClr>
          </a:solidFill>
        </p:spPr>
        <p:txBody>
          <a:bodyPr wrap="square">
            <a:spAutoFit/>
          </a:bodyPr>
          <a:lstStyle/>
          <a:p>
            <a:pPr algn="ctr"/>
            <a:r>
              <a:rPr lang="ru-RU" sz="4400" b="1" dirty="0" smtClean="0">
                <a:solidFill>
                  <a:srgbClr val="FF0066"/>
                </a:solidFill>
              </a:rPr>
              <a:t>Спасибо за внимание!</a:t>
            </a:r>
            <a:endParaRPr lang="ru-RU" sz="4400" dirty="0"/>
          </a:p>
        </p:txBody>
      </p:sp>
      <p:sp>
        <p:nvSpPr>
          <p:cNvPr id="6" name="Прямоугольник 5"/>
          <p:cNvSpPr/>
          <p:nvPr/>
        </p:nvSpPr>
        <p:spPr>
          <a:xfrm>
            <a:off x="1600200" y="4114800"/>
            <a:ext cx="5715000" cy="830997"/>
          </a:xfrm>
          <a:prstGeom prst="rect">
            <a:avLst/>
          </a:prstGeom>
          <a:solidFill>
            <a:srgbClr val="FFFF00"/>
          </a:solidFill>
        </p:spPr>
        <p:txBody>
          <a:bodyPr wrap="square">
            <a:spAutoFit/>
          </a:bodyPr>
          <a:lstStyle/>
          <a:p>
            <a:pPr algn="ctr" eaLnBrk="1" hangingPunct="1"/>
            <a:r>
              <a:rPr lang="ru-RU" sz="4800" b="1" dirty="0" smtClean="0">
                <a:solidFill>
                  <a:schemeClr val="accent2">
                    <a:lumMod val="50000"/>
                  </a:schemeClr>
                </a:solidFill>
              </a:rPr>
              <a:t>Урок окончен!!!</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Апекс">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rnd" cmpd="sng" algn="ctr">
          <a:solidFill>
            <a:schemeClr val="phClr">
              <a:shade val="95000"/>
              <a:satMod val="105000"/>
            </a:schemeClr>
          </a:solidFill>
          <a:prstDash val="solid"/>
        </a:ln>
        <a:ln w="25400" cap="rnd" cmpd="sng" algn="ctr">
          <a:solidFill>
            <a:schemeClr val="phClr"/>
          </a:solidFill>
          <a:prstDash val="solid"/>
        </a:ln>
        <a:ln w="38100" cap="rnd" cmpd="sng" algn="ctr">
          <a:solidFill>
            <a:schemeClr val="phClr"/>
          </a:solidFill>
          <a:prstDash val="solid"/>
        </a:ln>
      </a:lnStyleLst>
      <a:effectStyleLst>
        <a:effectStyle>
          <a:effectLst>
            <a:outerShdw blurRad="40000" dist="20000" dir="5400000">
              <a:srgbClr val="000000">
                <a:alpha val="38000"/>
              </a:srgbClr>
            </a:outerShdw>
          </a:effectLst>
        </a:effectStyle>
        <a:effectStyle>
          <a:effectLst>
            <a:outerShdw blurRad="40000" dist="23000" dir="5400000">
              <a:srgbClr val="000000">
                <a:alpha val="35000"/>
              </a:srgbClr>
            </a:outerShdw>
          </a:effectLst>
        </a:effectStyle>
        <a:effectStyle>
          <a:effectLst>
            <a:outerShdw blurRad="40000" dist="23000" dir="540000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876</TotalTime>
  <Words>1391</Words>
  <Application>Microsoft Office PowerPoint</Application>
  <PresentationFormat>Экран (4:3)</PresentationFormat>
  <Paragraphs>210</Paragraphs>
  <Slides>43</Slides>
  <Notes>0</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43</vt:i4>
      </vt:variant>
    </vt:vector>
  </HeadingPairs>
  <TitlesOfParts>
    <vt:vector size="45" baseType="lpstr">
      <vt:lpstr>Office Theme</vt:lpstr>
      <vt:lpstr>Слайд</vt:lpstr>
      <vt:lpstr>Слайд 1</vt:lpstr>
      <vt:lpstr>Слайд 2</vt:lpstr>
      <vt:lpstr>Слайд 3</vt:lpstr>
      <vt:lpstr>Слайд 4</vt:lpstr>
      <vt:lpstr>Слайд 5</vt:lpstr>
      <vt:lpstr>Слайд 6</vt:lpstr>
      <vt:lpstr>Слайд 7</vt:lpstr>
      <vt:lpstr>Слайд 8</vt:lpstr>
      <vt:lpstr>Слайд 9</vt:lpstr>
      <vt:lpstr>Опрыскиватель John deere M732       </vt:lpstr>
      <vt:lpstr>Опрыскиватель John deere M732 </vt:lpstr>
      <vt:lpstr>Слайд 12</vt:lpstr>
      <vt:lpstr>John Deere 4630</vt:lpstr>
      <vt:lpstr>John Deere 4630</vt:lpstr>
      <vt:lpstr>Слайд 15</vt:lpstr>
      <vt:lpstr>Imperador 3100 </vt:lpstr>
      <vt:lpstr>Imperador 3100  </vt:lpstr>
      <vt:lpstr>Слайд 18</vt:lpstr>
      <vt:lpstr>ТУМАН-3  </vt:lpstr>
      <vt:lpstr>ТУМАН-3  </vt:lpstr>
      <vt:lpstr>Слайд 21</vt:lpstr>
      <vt:lpstr>Case  Patriot 4430 </vt:lpstr>
      <vt:lpstr>Case  Patriot 4430 </vt:lpstr>
      <vt:lpstr>Слайд 24</vt:lpstr>
      <vt:lpstr>Слайд 25</vt:lpstr>
      <vt:lpstr>Слайд 26</vt:lpstr>
      <vt:lpstr>Слайд 27</vt:lpstr>
      <vt:lpstr>Слайд 28</vt:lpstr>
      <vt:lpstr>Слайд 29</vt:lpstr>
      <vt:lpstr>Слайд 30</vt:lpstr>
      <vt:lpstr>Слайд 31</vt:lpstr>
      <vt:lpstr>Слайд 32</vt:lpstr>
      <vt:lpstr>Слайд 33</vt:lpstr>
      <vt:lpstr>Слайд 34</vt:lpstr>
      <vt:lpstr>Слайд 35</vt:lpstr>
      <vt:lpstr>Слайд 36</vt:lpstr>
      <vt:lpstr>Слайд 37</vt:lpstr>
      <vt:lpstr>Слайд 38</vt:lpstr>
      <vt:lpstr>Слайд 39</vt:lpstr>
      <vt:lpstr>Слайд 40</vt:lpstr>
      <vt:lpstr>Слайд 41</vt:lpstr>
      <vt:lpstr>Слайд 42</vt:lpstr>
      <vt:lpstr>Слайд 43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11</dc:creator>
  <cp:lastModifiedBy>User</cp:lastModifiedBy>
  <cp:revision>99</cp:revision>
  <dcterms:created xsi:type="dcterms:W3CDTF">2015-04-07T02:29:04Z</dcterms:created>
  <dcterms:modified xsi:type="dcterms:W3CDTF">2021-02-22T09:54:01Z</dcterms:modified>
</cp:coreProperties>
</file>